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0" r:id="rId2"/>
    <p:sldId id="282" r:id="rId3"/>
    <p:sldId id="277" r:id="rId4"/>
    <p:sldId id="283" r:id="rId5"/>
    <p:sldId id="280" r:id="rId6"/>
    <p:sldId id="284" r:id="rId7"/>
    <p:sldId id="285" r:id="rId8"/>
    <p:sldId id="286" r:id="rId9"/>
  </p:sldIdLst>
  <p:sldSz cx="9144000" cy="5143500" type="screen16x9"/>
  <p:notesSz cx="7099300" cy="102346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3279"/>
    <a:srgbClr val="00B050"/>
    <a:srgbClr val="3C6496"/>
    <a:srgbClr val="5082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38B1855-1B75-4FBE-930C-398BA8C253C6}" styleName="Stile con tema 2 - Colore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25E5076-3810-47DD-B79F-674D7AD40C01}" styleName="Stile scuro 1 - Color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113A9D2-9D6B-4929-AA2D-F23B5EE8CBE7}" styleName="Stile con tema 2 - Colore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301B821-A1FF-4177-AEE7-76D212191A09}" styleName="Stile medio 1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Stile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CAF9ED-07DC-4A11-8D7F-57B35C25682E}" styleName="Stile medio 1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42" autoAdjust="0"/>
  </p:normalViewPr>
  <p:slideViewPr>
    <p:cSldViewPr>
      <p:cViewPr>
        <p:scale>
          <a:sx n="151" d="100"/>
          <a:sy n="151" d="100"/>
        </p:scale>
        <p:origin x="-390" y="-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3076363" cy="511731"/>
          </a:xfrm>
          <a:prstGeom prst="rect">
            <a:avLst/>
          </a:prstGeom>
        </p:spPr>
        <p:txBody>
          <a:bodyPr vert="horz" lIns="94768" tIns="47384" rIns="94768" bIns="47384" rtlCol="0"/>
          <a:lstStyle>
            <a:lvl1pPr algn="l">
              <a:defRPr sz="1200"/>
            </a:lvl1pPr>
          </a:lstStyle>
          <a:p>
            <a:endParaRPr lang="it-IT"/>
          </a:p>
        </p:txBody>
      </p:sp>
      <p:sp>
        <p:nvSpPr>
          <p:cNvPr id="3" name="Segnaposto data 2"/>
          <p:cNvSpPr>
            <a:spLocks noGrp="1"/>
          </p:cNvSpPr>
          <p:nvPr>
            <p:ph type="dt" idx="1"/>
          </p:nvPr>
        </p:nvSpPr>
        <p:spPr>
          <a:xfrm>
            <a:off x="4021295" y="0"/>
            <a:ext cx="3076363" cy="511731"/>
          </a:xfrm>
          <a:prstGeom prst="rect">
            <a:avLst/>
          </a:prstGeom>
        </p:spPr>
        <p:txBody>
          <a:bodyPr vert="horz" lIns="94768" tIns="47384" rIns="94768" bIns="47384" rtlCol="0"/>
          <a:lstStyle>
            <a:lvl1pPr algn="r">
              <a:defRPr sz="1200"/>
            </a:lvl1pPr>
          </a:lstStyle>
          <a:p>
            <a:fld id="{ED68D01B-4D06-4245-A2FB-FE288822F472}" type="datetimeFigureOut">
              <a:rPr lang="it-IT" smtClean="0"/>
              <a:t>11/12/2018</a:t>
            </a:fld>
            <a:endParaRPr lang="it-IT"/>
          </a:p>
        </p:txBody>
      </p:sp>
      <p:sp>
        <p:nvSpPr>
          <p:cNvPr id="4" name="Segnaposto immagine diapositiva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4768" tIns="47384" rIns="94768" bIns="47384" rtlCol="0" anchor="ctr"/>
          <a:lstStyle/>
          <a:p>
            <a:endParaRPr lang="it-IT"/>
          </a:p>
        </p:txBody>
      </p:sp>
      <p:sp>
        <p:nvSpPr>
          <p:cNvPr id="5" name="Segnaposto note 4"/>
          <p:cNvSpPr>
            <a:spLocks noGrp="1"/>
          </p:cNvSpPr>
          <p:nvPr>
            <p:ph type="body" sz="quarter" idx="3"/>
          </p:nvPr>
        </p:nvSpPr>
        <p:spPr>
          <a:xfrm>
            <a:off x="709931" y="4861442"/>
            <a:ext cx="5679440" cy="4605576"/>
          </a:xfrm>
          <a:prstGeom prst="rect">
            <a:avLst/>
          </a:prstGeom>
        </p:spPr>
        <p:txBody>
          <a:bodyPr vert="horz" lIns="94768" tIns="47384" rIns="94768" bIns="47384"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1" y="9721106"/>
            <a:ext cx="3076363" cy="511731"/>
          </a:xfrm>
          <a:prstGeom prst="rect">
            <a:avLst/>
          </a:prstGeom>
        </p:spPr>
        <p:txBody>
          <a:bodyPr vert="horz" lIns="94768" tIns="47384" rIns="94768" bIns="47384" rtlCol="0" anchor="b"/>
          <a:lstStyle>
            <a:lvl1pPr algn="l">
              <a:defRPr sz="1200"/>
            </a:lvl1pPr>
          </a:lstStyle>
          <a:p>
            <a:endParaRPr lang="it-IT"/>
          </a:p>
        </p:txBody>
      </p:sp>
      <p:sp>
        <p:nvSpPr>
          <p:cNvPr id="7" name="Segnaposto numero diapositiva 6"/>
          <p:cNvSpPr>
            <a:spLocks noGrp="1"/>
          </p:cNvSpPr>
          <p:nvPr>
            <p:ph type="sldNum" sz="quarter" idx="5"/>
          </p:nvPr>
        </p:nvSpPr>
        <p:spPr>
          <a:xfrm>
            <a:off x="4021295" y="9721106"/>
            <a:ext cx="3076363" cy="511731"/>
          </a:xfrm>
          <a:prstGeom prst="rect">
            <a:avLst/>
          </a:prstGeom>
        </p:spPr>
        <p:txBody>
          <a:bodyPr vert="horz" lIns="94768" tIns="47384" rIns="94768" bIns="47384" rtlCol="0" anchor="b"/>
          <a:lstStyle>
            <a:lvl1pPr algn="r">
              <a:defRPr sz="1200"/>
            </a:lvl1pPr>
          </a:lstStyle>
          <a:p>
            <a:fld id="{7DAB3E66-C225-4865-94CD-537657A9B2DE}" type="slidenum">
              <a:rPr lang="it-IT" smtClean="0"/>
              <a:t>‹N›</a:t>
            </a:fld>
            <a:endParaRPr lang="it-IT"/>
          </a:p>
        </p:txBody>
      </p:sp>
    </p:spTree>
    <p:extLst>
      <p:ext uri="{BB962C8B-B14F-4D97-AF65-F5344CB8AC3E}">
        <p14:creationId xmlns:p14="http://schemas.microsoft.com/office/powerpoint/2010/main" val="1794955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7DAB3E66-C225-4865-94CD-537657A9B2DE}" type="slidenum">
              <a:rPr lang="it-IT" smtClean="0"/>
              <a:t>1</a:t>
            </a:fld>
            <a:endParaRPr lang="it-IT"/>
          </a:p>
        </p:txBody>
      </p:sp>
    </p:spTree>
    <p:extLst>
      <p:ext uri="{BB962C8B-B14F-4D97-AF65-F5344CB8AC3E}">
        <p14:creationId xmlns:p14="http://schemas.microsoft.com/office/powerpoint/2010/main" val="471940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DAB3E66-C225-4865-94CD-537657A9B2DE}" type="slidenum">
              <a:rPr lang="it-IT" smtClean="0"/>
              <a:t>7</a:t>
            </a:fld>
            <a:endParaRPr lang="it-IT"/>
          </a:p>
        </p:txBody>
      </p:sp>
    </p:spTree>
    <p:extLst>
      <p:ext uri="{BB962C8B-B14F-4D97-AF65-F5344CB8AC3E}">
        <p14:creationId xmlns:p14="http://schemas.microsoft.com/office/powerpoint/2010/main" val="3091975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597819"/>
            <a:ext cx="7772400" cy="1102519"/>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39EBBB3-86D8-413E-9323-CAC34110F9EC}" type="datetime1">
              <a:rPr lang="it-IT" smtClean="0"/>
              <a:t>11/12/2018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CB5F216-36C8-4598-8B4E-85FA9431AA0E}" type="slidenum">
              <a:rPr lang="it-IT" smtClean="0"/>
              <a:t>‹N›</a:t>
            </a:fld>
            <a:endParaRPr lang="it-IT"/>
          </a:p>
        </p:txBody>
      </p:sp>
    </p:spTree>
    <p:extLst>
      <p:ext uri="{BB962C8B-B14F-4D97-AF65-F5344CB8AC3E}">
        <p14:creationId xmlns:p14="http://schemas.microsoft.com/office/powerpoint/2010/main" val="2390923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F3224BF-6AB6-4A09-835B-A96CCE1B762D}" type="datetime1">
              <a:rPr lang="it-IT" smtClean="0"/>
              <a:t>11/12/2018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CB5F216-36C8-4598-8B4E-85FA9431AA0E}" type="slidenum">
              <a:rPr lang="it-IT" smtClean="0"/>
              <a:t>‹N›</a:t>
            </a:fld>
            <a:endParaRPr lang="it-IT"/>
          </a:p>
        </p:txBody>
      </p:sp>
    </p:spTree>
    <p:extLst>
      <p:ext uri="{BB962C8B-B14F-4D97-AF65-F5344CB8AC3E}">
        <p14:creationId xmlns:p14="http://schemas.microsoft.com/office/powerpoint/2010/main" val="3660683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154781"/>
            <a:ext cx="2057400" cy="329088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154781"/>
            <a:ext cx="6019800" cy="329088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3391D28-8EDE-4D24-B614-7784BB60E02F}" type="datetime1">
              <a:rPr lang="it-IT" smtClean="0"/>
              <a:t>11/12/2018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CB5F216-36C8-4598-8B4E-85FA9431AA0E}" type="slidenum">
              <a:rPr lang="it-IT" smtClean="0"/>
              <a:t>‹N›</a:t>
            </a:fld>
            <a:endParaRPr lang="it-IT"/>
          </a:p>
        </p:txBody>
      </p:sp>
    </p:spTree>
    <p:extLst>
      <p:ext uri="{BB962C8B-B14F-4D97-AF65-F5344CB8AC3E}">
        <p14:creationId xmlns:p14="http://schemas.microsoft.com/office/powerpoint/2010/main" val="4168937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FA89A33-5577-407A-B107-45BB2550DCFE}" type="datetime1">
              <a:rPr lang="it-IT" smtClean="0"/>
              <a:t>11/12/2018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CB5F216-36C8-4598-8B4E-85FA9431AA0E}" type="slidenum">
              <a:rPr lang="it-IT" smtClean="0"/>
              <a:t>‹N›</a:t>
            </a:fld>
            <a:endParaRPr lang="it-IT"/>
          </a:p>
        </p:txBody>
      </p:sp>
    </p:spTree>
    <p:extLst>
      <p:ext uri="{BB962C8B-B14F-4D97-AF65-F5344CB8AC3E}">
        <p14:creationId xmlns:p14="http://schemas.microsoft.com/office/powerpoint/2010/main" val="4079894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3305176"/>
            <a:ext cx="7772400" cy="1021556"/>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20B4E4B-6981-4D5D-81C9-731B42592221}" type="datetime1">
              <a:rPr lang="it-IT" smtClean="0"/>
              <a:t>11/12/2018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CB5F216-36C8-4598-8B4E-85FA9431AA0E}" type="slidenum">
              <a:rPr lang="it-IT" smtClean="0"/>
              <a:t>‹N›</a:t>
            </a:fld>
            <a:endParaRPr lang="it-IT"/>
          </a:p>
        </p:txBody>
      </p:sp>
    </p:spTree>
    <p:extLst>
      <p:ext uri="{BB962C8B-B14F-4D97-AF65-F5344CB8AC3E}">
        <p14:creationId xmlns:p14="http://schemas.microsoft.com/office/powerpoint/2010/main" val="2537413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28A2D307-27F0-4955-A6FA-A36BC7AA8D7A}" type="datetime1">
              <a:rPr lang="it-IT" smtClean="0"/>
              <a:t>11/12/2018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CB5F216-36C8-4598-8B4E-85FA9431AA0E}" type="slidenum">
              <a:rPr lang="it-IT" smtClean="0"/>
              <a:t>‹N›</a:t>
            </a:fld>
            <a:endParaRPr lang="it-IT"/>
          </a:p>
        </p:txBody>
      </p:sp>
    </p:spTree>
    <p:extLst>
      <p:ext uri="{BB962C8B-B14F-4D97-AF65-F5344CB8AC3E}">
        <p14:creationId xmlns:p14="http://schemas.microsoft.com/office/powerpoint/2010/main" val="378267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05979"/>
            <a:ext cx="8229600" cy="85725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C2103DB-279E-414E-8285-C03DFB6E8FFE}" type="datetime1">
              <a:rPr lang="it-IT" smtClean="0"/>
              <a:t>11/12/2018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CB5F216-36C8-4598-8B4E-85FA9431AA0E}" type="slidenum">
              <a:rPr lang="it-IT" smtClean="0"/>
              <a:t>‹N›</a:t>
            </a:fld>
            <a:endParaRPr lang="it-IT"/>
          </a:p>
        </p:txBody>
      </p:sp>
    </p:spTree>
    <p:extLst>
      <p:ext uri="{BB962C8B-B14F-4D97-AF65-F5344CB8AC3E}">
        <p14:creationId xmlns:p14="http://schemas.microsoft.com/office/powerpoint/2010/main" val="862403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6945061-5764-4C6A-A21E-AE79F7C3F7F4}" type="datetime1">
              <a:rPr lang="it-IT" smtClean="0"/>
              <a:t>11/12/2018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CB5F216-36C8-4598-8B4E-85FA9431AA0E}" type="slidenum">
              <a:rPr lang="it-IT" smtClean="0"/>
              <a:t>‹N›</a:t>
            </a:fld>
            <a:endParaRPr lang="it-IT"/>
          </a:p>
        </p:txBody>
      </p:sp>
    </p:spTree>
    <p:extLst>
      <p:ext uri="{BB962C8B-B14F-4D97-AF65-F5344CB8AC3E}">
        <p14:creationId xmlns:p14="http://schemas.microsoft.com/office/powerpoint/2010/main" val="3897385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838C554-F9FB-4D7D-9F79-8076DD621A9D}" type="datetime1">
              <a:rPr lang="it-IT" smtClean="0"/>
              <a:t>11/12/2018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CB5F216-36C8-4598-8B4E-85FA9431AA0E}" type="slidenum">
              <a:rPr lang="it-IT" smtClean="0"/>
              <a:t>‹N›</a:t>
            </a:fld>
            <a:endParaRPr lang="it-IT"/>
          </a:p>
        </p:txBody>
      </p:sp>
    </p:spTree>
    <p:extLst>
      <p:ext uri="{BB962C8B-B14F-4D97-AF65-F5344CB8AC3E}">
        <p14:creationId xmlns:p14="http://schemas.microsoft.com/office/powerpoint/2010/main" val="1341612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1" y="204787"/>
            <a:ext cx="3008313" cy="871538"/>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29C4B24-648F-4BF7-969E-1E60659C04CB}" type="datetime1">
              <a:rPr lang="it-IT" smtClean="0"/>
              <a:t>11/12/2018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CB5F216-36C8-4598-8B4E-85FA9431AA0E}" type="slidenum">
              <a:rPr lang="it-IT" smtClean="0"/>
              <a:t>‹N›</a:t>
            </a:fld>
            <a:endParaRPr lang="it-IT"/>
          </a:p>
        </p:txBody>
      </p:sp>
    </p:spTree>
    <p:extLst>
      <p:ext uri="{BB962C8B-B14F-4D97-AF65-F5344CB8AC3E}">
        <p14:creationId xmlns:p14="http://schemas.microsoft.com/office/powerpoint/2010/main" val="394270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3600450"/>
            <a:ext cx="5486400" cy="425054"/>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54FB5D0-B533-48BC-B607-E39EFE1B6C34}" type="datetime1">
              <a:rPr lang="it-IT" smtClean="0"/>
              <a:t>11/12/2018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CB5F216-36C8-4598-8B4E-85FA9431AA0E}" type="slidenum">
              <a:rPr lang="it-IT" smtClean="0"/>
              <a:t>‹N›</a:t>
            </a:fld>
            <a:endParaRPr lang="it-IT"/>
          </a:p>
        </p:txBody>
      </p:sp>
    </p:spTree>
    <p:extLst>
      <p:ext uri="{BB962C8B-B14F-4D97-AF65-F5344CB8AC3E}">
        <p14:creationId xmlns:p14="http://schemas.microsoft.com/office/powerpoint/2010/main" val="3622531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499076E-F730-4DBA-9C13-AFC3512BAB2E}" type="datetime1">
              <a:rPr lang="it-IT" smtClean="0"/>
              <a:t>11/12/2018</a:t>
            </a:fld>
            <a:endParaRPr lang="it-IT"/>
          </a:p>
        </p:txBody>
      </p:sp>
      <p:sp>
        <p:nvSpPr>
          <p:cNvPr id="5" name="Segnaposto piè di pagina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CB5F216-36C8-4598-8B4E-85FA9431AA0E}" type="slidenum">
              <a:rPr lang="it-IT" smtClean="0"/>
              <a:t>‹N›</a:t>
            </a:fld>
            <a:endParaRPr lang="it-IT"/>
          </a:p>
        </p:txBody>
      </p:sp>
    </p:spTree>
    <p:extLst>
      <p:ext uri="{BB962C8B-B14F-4D97-AF65-F5344CB8AC3E}">
        <p14:creationId xmlns:p14="http://schemas.microsoft.com/office/powerpoint/2010/main" val="169715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3" Type="http://schemas.openxmlformats.org/officeDocument/2006/relationships/image" Target="../media/image1.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image" Target="../media/image3.png"/><Relationship Id="rId16" Type="http://schemas.microsoft.com/office/2007/relationships/hdphoto" Target="../media/hdphoto2.wdp"/><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7.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 Id="rId1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8.jp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p:cNvPicPr>
            <a:picLocks noChangeAspect="1"/>
          </p:cNvPicPr>
          <p:nvPr/>
        </p:nvPicPr>
        <p:blipFill>
          <a:blip r:embed="rId3"/>
          <a:stretch>
            <a:fillRect/>
          </a:stretch>
        </p:blipFill>
        <p:spPr>
          <a:xfrm>
            <a:off x="6804248" y="123478"/>
            <a:ext cx="2195736" cy="569052"/>
          </a:xfrm>
          <a:prstGeom prst="rect">
            <a:avLst/>
          </a:prstGeom>
        </p:spPr>
      </p:pic>
      <p:grpSp>
        <p:nvGrpSpPr>
          <p:cNvPr id="7" name="Gruppo 6"/>
          <p:cNvGrpSpPr/>
          <p:nvPr/>
        </p:nvGrpSpPr>
        <p:grpSpPr>
          <a:xfrm>
            <a:off x="2051720" y="1923679"/>
            <a:ext cx="6048672" cy="1565942"/>
            <a:chOff x="1619672" y="1867607"/>
            <a:chExt cx="5760640" cy="1475874"/>
          </a:xfrm>
        </p:grpSpPr>
        <p:sp>
          <p:nvSpPr>
            <p:cNvPr id="5" name="Rettangolo 4"/>
            <p:cNvSpPr/>
            <p:nvPr/>
          </p:nvSpPr>
          <p:spPr>
            <a:xfrm>
              <a:off x="2555776" y="1867607"/>
              <a:ext cx="4824536" cy="1475874"/>
            </a:xfrm>
            <a:prstGeom prst="rect">
              <a:avLst/>
            </a:prstGeom>
            <a:noFill/>
          </p:spPr>
          <p:txBody>
            <a:bodyPr wrap="square">
              <a:spAutoFit/>
            </a:bodyPr>
            <a:lstStyle/>
            <a:p>
              <a:pPr algn="ctr">
                <a:lnSpc>
                  <a:spcPct val="114000"/>
                </a:lnSpc>
              </a:pPr>
              <a:r>
                <a:rPr lang="it-IT" sz="4400" b="1" dirty="0" err="1" smtClean="0">
                  <a:latin typeface="Century Gothic" panose="020B0502020202020204" pitchFamily="34" charset="0"/>
                </a:rPr>
                <a:t>Athletic</a:t>
              </a:r>
              <a:r>
                <a:rPr lang="it-IT" sz="4400" b="1" dirty="0" smtClean="0">
                  <a:latin typeface="Century Gothic" panose="020B0502020202020204" pitchFamily="34" charset="0"/>
                </a:rPr>
                <a:t> Games </a:t>
              </a:r>
              <a:r>
                <a:rPr lang="it-IT" sz="2800" b="1" dirty="0" smtClean="0">
                  <a:solidFill>
                    <a:srgbClr val="C00000"/>
                  </a:solidFill>
                  <a:latin typeface="Century Gothic" panose="020B0502020202020204" pitchFamily="34" charset="0"/>
                </a:rPr>
                <a:t>2018-19</a:t>
              </a:r>
            </a:p>
            <a:p>
              <a:pPr algn="ctr">
                <a:lnSpc>
                  <a:spcPct val="114000"/>
                </a:lnSpc>
              </a:pPr>
              <a:r>
                <a:rPr lang="it-IT" sz="1100" b="1" dirty="0" smtClean="0">
                  <a:latin typeface="Century Gothic" panose="020B0502020202020204" pitchFamily="34" charset="0"/>
                  <a:ea typeface="Roboto" panose="02000000000000000000" pitchFamily="2" charset="0"/>
                </a:rPr>
                <a:t> </a:t>
              </a:r>
              <a:endParaRPr lang="it-IT" sz="800" b="1" dirty="0">
                <a:latin typeface="Century Gothic" panose="020B0502020202020204" pitchFamily="34" charset="0"/>
                <a:ea typeface="Roboto" panose="02000000000000000000" pitchFamily="2" charset="0"/>
              </a:endParaRPr>
            </a:p>
          </p:txBody>
        </p:sp>
        <p:pic>
          <p:nvPicPr>
            <p:cNvPr id="6" name="Immagin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9672" y="1917516"/>
              <a:ext cx="1080120" cy="1080120"/>
            </a:xfrm>
            <a:prstGeom prst="rect">
              <a:avLst/>
            </a:prstGeom>
          </p:spPr>
        </p:pic>
      </p:grpSp>
      <p:pic>
        <p:nvPicPr>
          <p:cNvPr id="9" name="Immagine 8"/>
          <p:cNvPicPr>
            <a:picLocks noChangeAspect="1"/>
          </p:cNvPicPr>
          <p:nvPr/>
        </p:nvPicPr>
        <p:blipFill>
          <a:blip r:embed="rId5"/>
          <a:stretch>
            <a:fillRect/>
          </a:stretch>
        </p:blipFill>
        <p:spPr>
          <a:xfrm rot="16200000">
            <a:off x="-2320859" y="2324283"/>
            <a:ext cx="5150134" cy="488303"/>
          </a:xfrm>
          <a:prstGeom prst="rect">
            <a:avLst/>
          </a:prstGeom>
        </p:spPr>
      </p:pic>
    </p:spTree>
    <p:extLst>
      <p:ext uri="{BB962C8B-B14F-4D97-AF65-F5344CB8AC3E}">
        <p14:creationId xmlns:p14="http://schemas.microsoft.com/office/powerpoint/2010/main" val="35224036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499545" y="195486"/>
            <a:ext cx="4072455" cy="2625334"/>
          </a:xfrm>
          <a:prstGeom prst="rect">
            <a:avLst/>
          </a:prstGeom>
        </p:spPr>
        <p:txBody>
          <a:bodyPr wrap="square">
            <a:spAutoFit/>
          </a:bodyPr>
          <a:lstStyle/>
          <a:p>
            <a:pPr algn="just">
              <a:lnSpc>
                <a:spcPct val="114000"/>
              </a:lnSpc>
              <a:spcAft>
                <a:spcPts val="600"/>
              </a:spcAft>
            </a:pPr>
            <a:r>
              <a:rPr lang="it-IT" sz="1000" dirty="0" smtClean="0">
                <a:latin typeface="Century Gothic" panose="020B0502020202020204" pitchFamily="34" charset="0"/>
              </a:rPr>
              <a:t>L’</a:t>
            </a:r>
            <a:r>
              <a:rPr lang="it-IT" sz="1000" b="1" dirty="0" smtClean="0">
                <a:latin typeface="Century Gothic" panose="020B0502020202020204" pitchFamily="34" charset="0"/>
              </a:rPr>
              <a:t>Atletica </a:t>
            </a:r>
            <a:r>
              <a:rPr lang="it-IT" sz="1000" b="1" dirty="0">
                <a:latin typeface="Century Gothic" panose="020B0502020202020204" pitchFamily="34" charset="0"/>
              </a:rPr>
              <a:t>85</a:t>
            </a:r>
            <a:r>
              <a:rPr lang="it-IT" sz="1000" dirty="0">
                <a:latin typeface="Century Gothic" panose="020B0502020202020204" pitchFamily="34" charset="0"/>
              </a:rPr>
              <a:t> </a:t>
            </a:r>
            <a:r>
              <a:rPr lang="it-IT" sz="1000" b="1" dirty="0">
                <a:latin typeface="Century Gothic" panose="020B0502020202020204" pitchFamily="34" charset="0"/>
              </a:rPr>
              <a:t>Faenza</a:t>
            </a:r>
            <a:r>
              <a:rPr lang="it-IT" sz="1000" dirty="0">
                <a:latin typeface="Century Gothic" panose="020B0502020202020204" pitchFamily="34" charset="0"/>
              </a:rPr>
              <a:t> propone </a:t>
            </a:r>
            <a:r>
              <a:rPr lang="it-IT" sz="1000" dirty="0" smtClean="0">
                <a:latin typeface="Century Gothic" panose="020B0502020202020204" pitchFamily="34" charset="0"/>
              </a:rPr>
              <a:t>gli </a:t>
            </a:r>
            <a:r>
              <a:rPr lang="it-IT" sz="1000" b="1" cap="all" dirty="0" err="1" smtClean="0">
                <a:latin typeface="Century Gothic" panose="020B0502020202020204" pitchFamily="34" charset="0"/>
              </a:rPr>
              <a:t>Athletic</a:t>
            </a:r>
            <a:r>
              <a:rPr lang="it-IT" sz="1000" b="1" cap="all" dirty="0" smtClean="0">
                <a:latin typeface="Century Gothic" panose="020B0502020202020204" pitchFamily="34" charset="0"/>
              </a:rPr>
              <a:t> Games </a:t>
            </a:r>
            <a:r>
              <a:rPr lang="it-IT" sz="1000" dirty="0" smtClean="0">
                <a:latin typeface="Century Gothic" panose="020B0502020202020204" pitchFamily="34" charset="0"/>
              </a:rPr>
              <a:t>agli </a:t>
            </a:r>
            <a:r>
              <a:rPr lang="it-IT" sz="1000" dirty="0">
                <a:latin typeface="Century Gothic" panose="020B0502020202020204" pitchFamily="34" charset="0"/>
              </a:rPr>
              <a:t>istituti secondari di primo e secondo grado del distretto per </a:t>
            </a:r>
            <a:r>
              <a:rPr lang="it-IT" sz="1000" dirty="0" smtClean="0">
                <a:latin typeface="Century Gothic" panose="020B0502020202020204" pitchFamily="34" charset="0"/>
              </a:rPr>
              <a:t>l’a.s.2018/2019, </a:t>
            </a:r>
            <a:r>
              <a:rPr lang="it-IT" sz="1000" dirty="0">
                <a:latin typeface="Century Gothic" panose="020B0502020202020204" pitchFamily="34" charset="0"/>
              </a:rPr>
              <a:t>il tutto in linea con le proposte elaborate dalla FIDAL e dal CONI</a:t>
            </a:r>
            <a:r>
              <a:rPr lang="it-IT" sz="1000" dirty="0" smtClean="0">
                <a:latin typeface="Century Gothic" panose="020B0502020202020204" pitchFamily="34" charset="0"/>
              </a:rPr>
              <a:t>.</a:t>
            </a:r>
            <a:endParaRPr lang="it-IT" sz="1000" dirty="0">
              <a:latin typeface="Century Gothic" panose="020B0502020202020204" pitchFamily="34" charset="0"/>
            </a:endParaRPr>
          </a:p>
          <a:p>
            <a:pPr algn="just">
              <a:lnSpc>
                <a:spcPct val="114000"/>
              </a:lnSpc>
              <a:spcAft>
                <a:spcPts val="600"/>
              </a:spcAft>
            </a:pPr>
            <a:r>
              <a:rPr lang="it-IT" sz="1000" b="1" dirty="0" smtClean="0">
                <a:latin typeface="Century Gothic" panose="020B0502020202020204" pitchFamily="34" charset="0"/>
              </a:rPr>
              <a:t>Atletica </a:t>
            </a:r>
            <a:r>
              <a:rPr lang="it-IT" sz="1000" b="1" dirty="0">
                <a:latin typeface="Century Gothic" panose="020B0502020202020204" pitchFamily="34" charset="0"/>
              </a:rPr>
              <a:t>85</a:t>
            </a:r>
            <a:r>
              <a:rPr lang="it-IT" sz="1000" dirty="0">
                <a:latin typeface="Century Gothic" panose="020B0502020202020204" pitchFamily="34" charset="0"/>
              </a:rPr>
              <a:t> con questo progetto cerca di tracciare </a:t>
            </a:r>
            <a:r>
              <a:rPr lang="it-IT" sz="1000" dirty="0" smtClean="0">
                <a:latin typeface="Century Gothic" panose="020B0502020202020204" pitchFamily="34" charset="0"/>
              </a:rPr>
              <a:t>modi </a:t>
            </a:r>
            <a:r>
              <a:rPr lang="it-IT" sz="1000" dirty="0">
                <a:latin typeface="Century Gothic" panose="020B0502020202020204" pitchFamily="34" charset="0"/>
              </a:rPr>
              <a:t>originali e tempi innovativi per realizzare la promozione sportiva nella fascia giovanile. Il progetto non ha certo la pretesa che dette indicazioni saranno decisive per cambiare radicalmente il contesto </a:t>
            </a:r>
            <a:r>
              <a:rPr lang="it-IT" sz="1000" dirty="0" smtClean="0">
                <a:latin typeface="Century Gothic" panose="020B0502020202020204" pitchFamily="34" charset="0"/>
              </a:rPr>
              <a:t>sportivo giovanile scolastico, </a:t>
            </a:r>
            <a:r>
              <a:rPr lang="it-IT" sz="1000" dirty="0">
                <a:latin typeface="Century Gothic" panose="020B0502020202020204" pitchFamily="34" charset="0"/>
              </a:rPr>
              <a:t>ne intende criticare le strategie e le modalità di funzionamento di altre istituzioni, ma si propone di offrire un contributo ai giovani affinché possano ricevere dal mondo degli adulti risposte più coerenti ai loro bisogni e idonee a completare il ventaglio di possibilità educative</a:t>
            </a:r>
            <a:r>
              <a:rPr lang="it-IT" sz="1000" dirty="0" smtClean="0">
                <a:latin typeface="Century Gothic" panose="020B0502020202020204" pitchFamily="34" charset="0"/>
              </a:rPr>
              <a:t>.</a:t>
            </a:r>
            <a:endParaRPr lang="it-IT" sz="1000" dirty="0">
              <a:latin typeface="Century Gothic" panose="020B0502020202020204" pitchFamily="34" charset="0"/>
            </a:endParaRPr>
          </a:p>
        </p:txBody>
      </p:sp>
      <p:pic>
        <p:nvPicPr>
          <p:cNvPr id="6" name="Immagin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5265" y="2897006"/>
            <a:ext cx="3833019" cy="2135236"/>
          </a:xfrm>
          <a:prstGeom prst="rect">
            <a:avLst/>
          </a:prstGeom>
        </p:spPr>
      </p:pic>
      <p:pic>
        <p:nvPicPr>
          <p:cNvPr id="7" name="Immagine 6"/>
          <p:cNvPicPr>
            <a:picLocks noChangeAspect="1"/>
          </p:cNvPicPr>
          <p:nvPr/>
        </p:nvPicPr>
        <p:blipFill>
          <a:blip r:embed="rId3"/>
          <a:stretch>
            <a:fillRect/>
          </a:stretch>
        </p:blipFill>
        <p:spPr>
          <a:xfrm rot="16200000">
            <a:off x="-2320859" y="2324283"/>
            <a:ext cx="5150134" cy="488303"/>
          </a:xfrm>
          <a:prstGeom prst="rect">
            <a:avLst/>
          </a:prstGeom>
        </p:spPr>
      </p:pic>
      <p:pic>
        <p:nvPicPr>
          <p:cNvPr id="8" name="Immagine 7"/>
          <p:cNvPicPr>
            <a:picLocks noChangeAspect="1"/>
          </p:cNvPicPr>
          <p:nvPr/>
        </p:nvPicPr>
        <p:blipFill>
          <a:blip r:embed="rId4"/>
          <a:stretch>
            <a:fillRect/>
          </a:stretch>
        </p:blipFill>
        <p:spPr>
          <a:xfrm>
            <a:off x="7432989" y="195486"/>
            <a:ext cx="1587847" cy="411510"/>
          </a:xfrm>
          <a:prstGeom prst="rect">
            <a:avLst/>
          </a:prstGeom>
        </p:spPr>
      </p:pic>
      <p:sp>
        <p:nvSpPr>
          <p:cNvPr id="9" name="Rettangolo 8"/>
          <p:cNvSpPr/>
          <p:nvPr/>
        </p:nvSpPr>
        <p:spPr>
          <a:xfrm>
            <a:off x="4605189" y="145331"/>
            <a:ext cx="4572000" cy="923330"/>
          </a:xfrm>
          <a:prstGeom prst="rect">
            <a:avLst/>
          </a:prstGeom>
        </p:spPr>
        <p:txBody>
          <a:bodyPr>
            <a:spAutoFit/>
          </a:bodyPr>
          <a:lstStyle/>
          <a:p>
            <a:r>
              <a:rPr lang="it-IT" b="1" dirty="0">
                <a:latin typeface="Century Gothic" panose="020B0502020202020204" pitchFamily="34" charset="0"/>
              </a:rPr>
              <a:t>Da oltre </a:t>
            </a:r>
            <a:r>
              <a:rPr lang="it-IT" b="1" dirty="0" smtClean="0">
                <a:latin typeface="Century Gothic" panose="020B0502020202020204" pitchFamily="34" charset="0"/>
              </a:rPr>
              <a:t>25 </a:t>
            </a:r>
            <a:r>
              <a:rPr lang="it-IT" b="1" dirty="0">
                <a:latin typeface="Century Gothic" panose="020B0502020202020204" pitchFamily="34" charset="0"/>
              </a:rPr>
              <a:t>anni a </a:t>
            </a:r>
            <a:endParaRPr lang="it-IT" b="1" dirty="0" smtClean="0">
              <a:latin typeface="Century Gothic" panose="020B0502020202020204" pitchFamily="34" charset="0"/>
            </a:endParaRPr>
          </a:p>
          <a:p>
            <a:r>
              <a:rPr lang="it-IT" b="1" dirty="0" smtClean="0">
                <a:latin typeface="Century Gothic" panose="020B0502020202020204" pitchFamily="34" charset="0"/>
              </a:rPr>
              <a:t>supporto </a:t>
            </a:r>
            <a:r>
              <a:rPr lang="it-IT" b="1" dirty="0">
                <a:latin typeface="Century Gothic" panose="020B0502020202020204" pitchFamily="34" charset="0"/>
              </a:rPr>
              <a:t>delle scuole </a:t>
            </a:r>
            <a:endParaRPr lang="it-IT" b="1" dirty="0" smtClean="0">
              <a:latin typeface="Century Gothic" panose="020B0502020202020204" pitchFamily="34" charset="0"/>
            </a:endParaRPr>
          </a:p>
          <a:p>
            <a:r>
              <a:rPr lang="it-IT" b="1" dirty="0" smtClean="0">
                <a:latin typeface="Century Gothic" panose="020B0502020202020204" pitchFamily="34" charset="0"/>
              </a:rPr>
              <a:t>nell’offerta </a:t>
            </a:r>
            <a:r>
              <a:rPr lang="it-IT" b="1" dirty="0">
                <a:latin typeface="Century Gothic" panose="020B0502020202020204" pitchFamily="34" charset="0"/>
              </a:rPr>
              <a:t>di educazione </a:t>
            </a:r>
            <a:r>
              <a:rPr lang="it-IT" b="1" dirty="0" smtClean="0">
                <a:latin typeface="Century Gothic" panose="020B0502020202020204" pitchFamily="34" charset="0"/>
              </a:rPr>
              <a:t>motoria</a:t>
            </a:r>
            <a:endParaRPr lang="it-IT" b="1" dirty="0">
              <a:latin typeface="Century Gothic" panose="020B0502020202020204" pitchFamily="34" charset="0"/>
            </a:endParaRPr>
          </a:p>
        </p:txBody>
      </p:sp>
      <p:sp>
        <p:nvSpPr>
          <p:cNvPr id="10" name="Rettangolo 9"/>
          <p:cNvSpPr/>
          <p:nvPr/>
        </p:nvSpPr>
        <p:spPr>
          <a:xfrm>
            <a:off x="4605189" y="1213195"/>
            <a:ext cx="4415647" cy="3930307"/>
          </a:xfrm>
          <a:prstGeom prst="rect">
            <a:avLst/>
          </a:prstGeom>
        </p:spPr>
        <p:txBody>
          <a:bodyPr wrap="square">
            <a:spAutoFit/>
          </a:bodyPr>
          <a:lstStyle/>
          <a:p>
            <a:pPr algn="just">
              <a:lnSpc>
                <a:spcPct val="114000"/>
              </a:lnSpc>
              <a:spcAft>
                <a:spcPts val="600"/>
              </a:spcAft>
            </a:pPr>
            <a:r>
              <a:rPr lang="it-IT" sz="1000" dirty="0">
                <a:latin typeface="Century Gothic" panose="020B0502020202020204" pitchFamily="34" charset="0"/>
              </a:rPr>
              <a:t>Il ruolo formativo dell’</a:t>
            </a:r>
            <a:r>
              <a:rPr lang="it-IT" sz="1000" b="1" i="1" dirty="0">
                <a:latin typeface="Century Gothic" panose="020B0502020202020204" pitchFamily="34" charset="0"/>
              </a:rPr>
              <a:t>atletica</a:t>
            </a:r>
            <a:r>
              <a:rPr lang="it-IT" sz="1000" i="1" dirty="0">
                <a:latin typeface="Century Gothic" panose="020B0502020202020204" pitchFamily="34" charset="0"/>
              </a:rPr>
              <a:t> </a:t>
            </a:r>
            <a:r>
              <a:rPr lang="it-IT" sz="1000" b="1" i="1" dirty="0">
                <a:latin typeface="Century Gothic" panose="020B0502020202020204" pitchFamily="34" charset="0"/>
              </a:rPr>
              <a:t>leggera</a:t>
            </a:r>
            <a:r>
              <a:rPr lang="it-IT" sz="1000" dirty="0">
                <a:latin typeface="Century Gothic" panose="020B0502020202020204" pitchFamily="34" charset="0"/>
              </a:rPr>
              <a:t> è certamente legittimato sia dai contenuti che propone che dalla realtà stessa della disciplina. Essa è infatti  nata con l’uomo, basata com’è proprio sui movimenti più naturali come il correre, il saltare ed il lanciare.</a:t>
            </a:r>
            <a:r>
              <a:rPr lang="it-IT" sz="1000" b="1" dirty="0">
                <a:latin typeface="Century Gothic" panose="020B0502020202020204" pitchFamily="34" charset="0"/>
              </a:rPr>
              <a:t> </a:t>
            </a:r>
            <a:r>
              <a:rPr lang="it-IT" sz="1000" dirty="0">
                <a:latin typeface="Century Gothic" panose="020B0502020202020204" pitchFamily="34" charset="0"/>
              </a:rPr>
              <a:t>Le attività organizzate dall’ </a:t>
            </a:r>
            <a:r>
              <a:rPr lang="it-IT" sz="1000" b="1" dirty="0">
                <a:latin typeface="Century Gothic" panose="020B0502020202020204" pitchFamily="34" charset="0"/>
              </a:rPr>
              <a:t>Atletica 85</a:t>
            </a:r>
            <a:r>
              <a:rPr lang="it-IT" sz="1000" dirty="0">
                <a:latin typeface="Century Gothic" panose="020B0502020202020204" pitchFamily="34" charset="0"/>
              </a:rPr>
              <a:t> muovono sempre dalla convinzione che il mondo della scuola è il principale riferimento per i giovani, essa infatti , attraverso le strutture e soprattutto attraverso gli insegnanti, propone le varie attività, educa, orienta e determina alcuni comportamenti che risultano in genere determinanti nel processo di sviluppo dell’identità personale. L’atletica leggera si pone al servizio sia in qualità di attività motoria che di attività agonistica, quali momenti educativi fondamentali per la crescita intellettiva, motoria e sportiva del ragazzo.</a:t>
            </a:r>
          </a:p>
          <a:p>
            <a:pPr algn="just">
              <a:lnSpc>
                <a:spcPct val="114000"/>
              </a:lnSpc>
              <a:spcAft>
                <a:spcPts val="600"/>
              </a:spcAft>
            </a:pPr>
            <a:r>
              <a:rPr lang="it-IT" sz="1000" dirty="0">
                <a:latin typeface="Century Gothic" panose="020B0502020202020204" pitchFamily="34" charset="0"/>
              </a:rPr>
              <a:t>In questo progetto si propongono attività orientate su di un gruppo di specialità e sulle staffette in quanto si ritiene che questo approccio con l’atletica leggera sia più coerente con gli obiettivi scolastici permettendo così una continuità educativa ed una valenza formativa in sintonia con la dichiarazione di intenti che da anni si cerca di rendere realmente operativi.</a:t>
            </a:r>
          </a:p>
          <a:p>
            <a:pPr algn="just">
              <a:lnSpc>
                <a:spcPct val="114000"/>
              </a:lnSpc>
              <a:spcAft>
                <a:spcPts val="600"/>
              </a:spcAft>
            </a:pPr>
            <a:r>
              <a:rPr lang="it-IT" sz="1000" dirty="0">
                <a:latin typeface="Century Gothic" panose="020B0502020202020204" pitchFamily="34" charset="0"/>
              </a:rPr>
              <a:t>Il progetto </a:t>
            </a:r>
            <a:r>
              <a:rPr lang="it-IT" sz="1000" b="1" cap="all" dirty="0" err="1">
                <a:latin typeface="Century Gothic" panose="020B0502020202020204" pitchFamily="34" charset="0"/>
              </a:rPr>
              <a:t>Athletic</a:t>
            </a:r>
            <a:r>
              <a:rPr lang="it-IT" sz="1000" b="1" cap="all" dirty="0">
                <a:latin typeface="Century Gothic" panose="020B0502020202020204" pitchFamily="34" charset="0"/>
              </a:rPr>
              <a:t> Games </a:t>
            </a:r>
            <a:r>
              <a:rPr lang="it-IT" sz="1000" dirty="0">
                <a:latin typeface="Century Gothic" panose="020B0502020202020204" pitchFamily="34" charset="0"/>
              </a:rPr>
              <a:t>giunge quest'anno alla sua </a:t>
            </a:r>
            <a:r>
              <a:rPr lang="it-IT" sz="1000" b="1" dirty="0" smtClean="0">
                <a:latin typeface="Century Gothic" panose="020B0502020202020204" pitchFamily="34" charset="0"/>
              </a:rPr>
              <a:t>ventiseiesima</a:t>
            </a:r>
            <a:r>
              <a:rPr lang="it-IT" sz="1000" dirty="0">
                <a:latin typeface="Century Gothic" panose="020B0502020202020204" pitchFamily="34" charset="0"/>
              </a:rPr>
              <a:t> edizione!</a:t>
            </a:r>
          </a:p>
        </p:txBody>
      </p:sp>
      <p:sp>
        <p:nvSpPr>
          <p:cNvPr id="11" name="CasellaDiTesto 10"/>
          <p:cNvSpPr txBox="1"/>
          <p:nvPr/>
        </p:nvSpPr>
        <p:spPr>
          <a:xfrm>
            <a:off x="10056" y="4896911"/>
            <a:ext cx="504056" cy="246221"/>
          </a:xfrm>
          <a:prstGeom prst="rect">
            <a:avLst/>
          </a:prstGeom>
          <a:noFill/>
        </p:spPr>
        <p:txBody>
          <a:bodyPr wrap="square" rtlCol="0">
            <a:spAutoFit/>
          </a:bodyPr>
          <a:lstStyle/>
          <a:p>
            <a:pPr algn="ctr"/>
            <a:r>
              <a:rPr lang="it-IT" sz="1000" dirty="0" smtClean="0">
                <a:solidFill>
                  <a:schemeClr val="bg1"/>
                </a:solidFill>
              </a:rPr>
              <a:t>2/8</a:t>
            </a:r>
            <a:endParaRPr lang="it-IT" sz="1000" dirty="0">
              <a:solidFill>
                <a:schemeClr val="bg1"/>
              </a:solidFill>
            </a:endParaRPr>
          </a:p>
        </p:txBody>
      </p:sp>
    </p:spTree>
    <p:extLst>
      <p:ext uri="{BB962C8B-B14F-4D97-AF65-F5344CB8AC3E}">
        <p14:creationId xmlns:p14="http://schemas.microsoft.com/office/powerpoint/2010/main" val="3716655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742108" y="198101"/>
            <a:ext cx="8428607" cy="337913"/>
          </a:xfrm>
          <a:prstGeom prst="rect">
            <a:avLst/>
          </a:prstGeom>
          <a:solidFill>
            <a:schemeClr val="bg1"/>
          </a:solidFill>
          <a:ln>
            <a:noFill/>
          </a:ln>
        </p:spPr>
        <p:txBody>
          <a:bodyPr wrap="square" rtlCol="0">
            <a:spAutoFit/>
          </a:bodyPr>
          <a:lstStyle/>
          <a:p>
            <a:pPr algn="just">
              <a:lnSpc>
                <a:spcPct val="114000"/>
              </a:lnSpc>
              <a:spcAft>
                <a:spcPts val="600"/>
              </a:spcAft>
            </a:pPr>
            <a:r>
              <a:rPr lang="it-IT" sz="1400" b="1" dirty="0" smtClean="0">
                <a:latin typeface="Century Gothic" panose="020B0502020202020204" pitchFamily="34" charset="0"/>
                <a:ea typeface="Roboto" panose="02000000000000000000" pitchFamily="2" charset="0"/>
              </a:rPr>
              <a:t>Campo di Atletica Leggera della Graziola, orari di allenamento 2018-19</a:t>
            </a:r>
            <a:endParaRPr lang="it-IT" sz="1400" b="1" dirty="0" smtClean="0">
              <a:solidFill>
                <a:srgbClr val="FF0000"/>
              </a:solidFill>
              <a:latin typeface="Century Gothic" panose="020B0502020202020204" pitchFamily="34" charset="0"/>
              <a:ea typeface="Roboto" panose="02000000000000000000" pitchFamily="2" charset="0"/>
            </a:endParaRPr>
          </a:p>
        </p:txBody>
      </p:sp>
      <p:pic>
        <p:nvPicPr>
          <p:cNvPr id="5" name="Immagine 4"/>
          <p:cNvPicPr>
            <a:picLocks noChangeAspect="1"/>
          </p:cNvPicPr>
          <p:nvPr/>
        </p:nvPicPr>
        <p:blipFill>
          <a:blip r:embed="rId2"/>
          <a:stretch>
            <a:fillRect/>
          </a:stretch>
        </p:blipFill>
        <p:spPr>
          <a:xfrm rot="16200000">
            <a:off x="-2333096" y="2322915"/>
            <a:ext cx="5150134" cy="488303"/>
          </a:xfrm>
          <a:prstGeom prst="rect">
            <a:avLst/>
          </a:prstGeom>
        </p:spPr>
      </p:pic>
      <p:pic>
        <p:nvPicPr>
          <p:cNvPr id="6" name="Immagine 5"/>
          <p:cNvPicPr>
            <a:picLocks noChangeAspect="1"/>
          </p:cNvPicPr>
          <p:nvPr/>
        </p:nvPicPr>
        <p:blipFill>
          <a:blip r:embed="rId3"/>
          <a:stretch>
            <a:fillRect/>
          </a:stretch>
        </p:blipFill>
        <p:spPr>
          <a:xfrm>
            <a:off x="7452320" y="4639072"/>
            <a:ext cx="1587847" cy="411510"/>
          </a:xfrm>
          <a:prstGeom prst="rect">
            <a:avLst/>
          </a:prstGeom>
        </p:spPr>
      </p:pic>
      <p:sp>
        <p:nvSpPr>
          <p:cNvPr id="7" name="CasellaDiTesto 6"/>
          <p:cNvSpPr txBox="1"/>
          <p:nvPr/>
        </p:nvSpPr>
        <p:spPr>
          <a:xfrm>
            <a:off x="10056" y="4896911"/>
            <a:ext cx="504056" cy="246221"/>
          </a:xfrm>
          <a:prstGeom prst="rect">
            <a:avLst/>
          </a:prstGeom>
          <a:noFill/>
        </p:spPr>
        <p:txBody>
          <a:bodyPr wrap="square" rtlCol="0">
            <a:spAutoFit/>
          </a:bodyPr>
          <a:lstStyle/>
          <a:p>
            <a:pPr algn="ctr"/>
            <a:r>
              <a:rPr lang="it-IT" sz="1000" dirty="0">
                <a:solidFill>
                  <a:schemeClr val="bg1"/>
                </a:solidFill>
              </a:rPr>
              <a:t>4</a:t>
            </a:r>
            <a:r>
              <a:rPr lang="it-IT" sz="1000" dirty="0" smtClean="0">
                <a:solidFill>
                  <a:schemeClr val="bg1"/>
                </a:solidFill>
              </a:rPr>
              <a:t>/8</a:t>
            </a:r>
            <a:endParaRPr lang="it-IT" sz="1000" dirty="0">
              <a:solidFill>
                <a:schemeClr val="bg1"/>
              </a:solidFill>
            </a:endParaRPr>
          </a:p>
        </p:txBody>
      </p:sp>
      <p:pic>
        <p:nvPicPr>
          <p:cNvPr id="9" name="Immagine 8"/>
          <p:cNvPicPr>
            <a:picLocks noChangeAspect="1"/>
          </p:cNvPicPr>
          <p:nvPr/>
        </p:nvPicPr>
        <p:blipFill>
          <a:blip r:embed="rId4"/>
          <a:stretch>
            <a:fillRect/>
          </a:stretch>
        </p:blipFill>
        <p:spPr>
          <a:xfrm>
            <a:off x="4283968" y="1419622"/>
            <a:ext cx="4638682" cy="3147442"/>
          </a:xfrm>
          <a:prstGeom prst="rect">
            <a:avLst/>
          </a:prstGeom>
        </p:spPr>
      </p:pic>
      <p:pic>
        <p:nvPicPr>
          <p:cNvPr id="10" name="Immagin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27584" y="627534"/>
            <a:ext cx="3208437" cy="2077682"/>
          </a:xfrm>
          <a:prstGeom prst="rect">
            <a:avLst/>
          </a:prstGeom>
        </p:spPr>
      </p:pic>
    </p:spTree>
    <p:extLst>
      <p:ext uri="{BB962C8B-B14F-4D97-AF65-F5344CB8AC3E}">
        <p14:creationId xmlns:p14="http://schemas.microsoft.com/office/powerpoint/2010/main" val="27188204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rot="16200000">
            <a:off x="-2320859" y="2324283"/>
            <a:ext cx="5150134" cy="488303"/>
          </a:xfrm>
          <a:prstGeom prst="rect">
            <a:avLst/>
          </a:prstGeom>
        </p:spPr>
      </p:pic>
      <p:pic>
        <p:nvPicPr>
          <p:cNvPr id="5" name="Immagine 4"/>
          <p:cNvPicPr>
            <a:picLocks noChangeAspect="1"/>
          </p:cNvPicPr>
          <p:nvPr/>
        </p:nvPicPr>
        <p:blipFill>
          <a:blip r:embed="rId3"/>
          <a:stretch>
            <a:fillRect/>
          </a:stretch>
        </p:blipFill>
        <p:spPr>
          <a:xfrm>
            <a:off x="4039573" y="4293790"/>
            <a:ext cx="1587847" cy="411510"/>
          </a:xfrm>
          <a:prstGeom prst="rect">
            <a:avLst/>
          </a:prstGeom>
        </p:spPr>
      </p:pic>
      <p:sp>
        <p:nvSpPr>
          <p:cNvPr id="32" name="CasellaDiTesto 31"/>
          <p:cNvSpPr txBox="1"/>
          <p:nvPr/>
        </p:nvSpPr>
        <p:spPr>
          <a:xfrm>
            <a:off x="3933397" y="464695"/>
            <a:ext cx="1800200" cy="1107163"/>
          </a:xfrm>
          <a:prstGeom prst="rect">
            <a:avLst/>
          </a:prstGeom>
          <a:noFill/>
          <a:ln>
            <a:noFill/>
          </a:ln>
        </p:spPr>
        <p:txBody>
          <a:bodyPr wrap="square" rtlCol="0">
            <a:spAutoFit/>
          </a:bodyPr>
          <a:lstStyle/>
          <a:p>
            <a:pPr algn="ctr">
              <a:lnSpc>
                <a:spcPct val="114000"/>
              </a:lnSpc>
              <a:spcAft>
                <a:spcPts val="600"/>
              </a:spcAft>
            </a:pPr>
            <a:r>
              <a:rPr lang="it-IT" sz="2800" b="1" dirty="0" smtClean="0">
                <a:latin typeface="Century Gothic" panose="020B0502020202020204" pitchFamily="34" charset="0"/>
                <a:ea typeface="Roboto" panose="02000000000000000000" pitchFamily="2" charset="0"/>
              </a:rPr>
              <a:t>CHI</a:t>
            </a:r>
          </a:p>
          <a:p>
            <a:pPr algn="ctr">
              <a:lnSpc>
                <a:spcPct val="114000"/>
              </a:lnSpc>
              <a:spcAft>
                <a:spcPts val="600"/>
              </a:spcAft>
            </a:pPr>
            <a:r>
              <a:rPr lang="it-IT" sz="2800" b="1" dirty="0" smtClean="0">
                <a:latin typeface="Century Gothic" panose="020B0502020202020204" pitchFamily="34" charset="0"/>
                <a:ea typeface="Roboto" panose="02000000000000000000" pitchFamily="2" charset="0"/>
              </a:rPr>
              <a:t>SIAMO</a:t>
            </a:r>
          </a:p>
        </p:txBody>
      </p:sp>
      <p:sp>
        <p:nvSpPr>
          <p:cNvPr id="33" name="CasellaDiTesto 32"/>
          <p:cNvSpPr txBox="1"/>
          <p:nvPr/>
        </p:nvSpPr>
        <p:spPr>
          <a:xfrm>
            <a:off x="10056" y="4896911"/>
            <a:ext cx="504056" cy="246221"/>
          </a:xfrm>
          <a:prstGeom prst="rect">
            <a:avLst/>
          </a:prstGeom>
          <a:noFill/>
        </p:spPr>
        <p:txBody>
          <a:bodyPr wrap="square" rtlCol="0">
            <a:spAutoFit/>
          </a:bodyPr>
          <a:lstStyle/>
          <a:p>
            <a:pPr algn="ctr"/>
            <a:r>
              <a:rPr lang="it-IT" sz="1000" dirty="0" smtClean="0">
                <a:solidFill>
                  <a:schemeClr val="bg1"/>
                </a:solidFill>
              </a:rPr>
              <a:t>3/8</a:t>
            </a:r>
            <a:endParaRPr lang="it-IT" sz="1000" dirty="0">
              <a:solidFill>
                <a:schemeClr val="bg1"/>
              </a:solidFill>
            </a:endParaRPr>
          </a:p>
        </p:txBody>
      </p:sp>
      <p:sp>
        <p:nvSpPr>
          <p:cNvPr id="31" name="Rettangolo 30"/>
          <p:cNvSpPr/>
          <p:nvPr/>
        </p:nvSpPr>
        <p:spPr>
          <a:xfrm>
            <a:off x="6198092" y="3492435"/>
            <a:ext cx="2504902" cy="31154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smtClean="0">
                <a:solidFill>
                  <a:schemeClr val="tx1"/>
                </a:solidFill>
              </a:rPr>
              <a:t>Gruppo – Ci/e / Ai/e</a:t>
            </a:r>
            <a:endParaRPr lang="it-IT" sz="1600" b="1" dirty="0">
              <a:solidFill>
                <a:schemeClr val="tx1"/>
              </a:solidFill>
            </a:endParaRPr>
          </a:p>
        </p:txBody>
      </p:sp>
      <p:grpSp>
        <p:nvGrpSpPr>
          <p:cNvPr id="34" name="Gruppo 33"/>
          <p:cNvGrpSpPr/>
          <p:nvPr/>
        </p:nvGrpSpPr>
        <p:grpSpPr>
          <a:xfrm>
            <a:off x="7061339" y="3836355"/>
            <a:ext cx="771597" cy="1108607"/>
            <a:chOff x="5985934" y="701659"/>
            <a:chExt cx="1228980" cy="1797174"/>
          </a:xfrm>
        </p:grpSpPr>
        <p:pic>
          <p:nvPicPr>
            <p:cNvPr id="35" name="Immagine 34"/>
            <p:cNvPicPr>
              <a:picLocks/>
            </p:cNvPicPr>
            <p:nvPr/>
          </p:nvPicPr>
          <p:blipFill rotWithShape="1">
            <a:blip r:embed="rId4"/>
            <a:srcRect b="4826"/>
            <a:stretch/>
          </p:blipFill>
          <p:spPr>
            <a:xfrm rot="5400000">
              <a:off x="5882914" y="809659"/>
              <a:ext cx="1440000" cy="1224000"/>
            </a:xfrm>
            <a:prstGeom prst="rect">
              <a:avLst/>
            </a:prstGeom>
          </p:spPr>
        </p:pic>
        <p:sp>
          <p:nvSpPr>
            <p:cNvPr id="36" name="Input manuale 35"/>
            <p:cNvSpPr/>
            <p:nvPr/>
          </p:nvSpPr>
          <p:spPr>
            <a:xfrm flipH="1">
              <a:off x="5985934" y="1970488"/>
              <a:ext cx="1228980" cy="528345"/>
            </a:xfrm>
            <a:prstGeom prst="flowChartManualInput">
              <a:avLst/>
            </a:prstGeom>
            <a:solidFill>
              <a:srgbClr val="C0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700" b="1" dirty="0" err="1" smtClean="0"/>
                <a:t>Yasel</a:t>
              </a:r>
              <a:r>
                <a:rPr lang="it-IT" sz="700" b="1" dirty="0" smtClean="0"/>
                <a:t>   </a:t>
              </a:r>
              <a:r>
                <a:rPr lang="it-IT" sz="700" b="1" dirty="0" err="1" smtClean="0"/>
                <a:t>Lisme</a:t>
              </a:r>
              <a:r>
                <a:rPr lang="it-IT" sz="700" b="1" dirty="0" smtClean="0"/>
                <a:t> Abril</a:t>
              </a:r>
              <a:endParaRPr lang="it-IT" sz="700" b="1" dirty="0"/>
            </a:p>
          </p:txBody>
        </p:sp>
      </p:grpSp>
      <p:grpSp>
        <p:nvGrpSpPr>
          <p:cNvPr id="37" name="Gruppo 36"/>
          <p:cNvGrpSpPr/>
          <p:nvPr/>
        </p:nvGrpSpPr>
        <p:grpSpPr>
          <a:xfrm>
            <a:off x="6189865" y="3836355"/>
            <a:ext cx="771597" cy="1088839"/>
            <a:chOff x="2326824" y="7310054"/>
            <a:chExt cx="577126" cy="828901"/>
          </a:xfrm>
        </p:grpSpPr>
        <p:pic>
          <p:nvPicPr>
            <p:cNvPr id="38" name="Immagine 37"/>
            <p:cNvPicPr>
              <a:picLocks/>
            </p:cNvPicPr>
            <p:nvPr/>
          </p:nvPicPr>
          <p:blipFill rotWithShape="1">
            <a:blip r:embed="rId5"/>
            <a:srcRect l="5987" r="8751"/>
            <a:stretch/>
          </p:blipFill>
          <p:spPr>
            <a:xfrm>
              <a:off x="2329099" y="7310054"/>
              <a:ext cx="574851" cy="676221"/>
            </a:xfrm>
            <a:prstGeom prst="rect">
              <a:avLst/>
            </a:prstGeom>
          </p:spPr>
        </p:pic>
        <p:sp>
          <p:nvSpPr>
            <p:cNvPr id="39" name="Input manuale 38"/>
            <p:cNvSpPr/>
            <p:nvPr/>
          </p:nvSpPr>
          <p:spPr>
            <a:xfrm flipH="1">
              <a:off x="2326824" y="7890845"/>
              <a:ext cx="577126" cy="248110"/>
            </a:xfrm>
            <a:prstGeom prst="flowChartManualInput">
              <a:avLst/>
            </a:prstGeom>
            <a:solidFill>
              <a:srgbClr val="C0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700" b="1" dirty="0" smtClean="0"/>
                <a:t>Francesco Di Stefano</a:t>
              </a:r>
              <a:endParaRPr lang="it-IT" sz="700" b="1" dirty="0"/>
            </a:p>
          </p:txBody>
        </p:sp>
      </p:grpSp>
      <p:grpSp>
        <p:nvGrpSpPr>
          <p:cNvPr id="40" name="Gruppo 39"/>
          <p:cNvGrpSpPr/>
          <p:nvPr/>
        </p:nvGrpSpPr>
        <p:grpSpPr>
          <a:xfrm>
            <a:off x="6189865" y="501634"/>
            <a:ext cx="749637" cy="1094996"/>
            <a:chOff x="4211960" y="704567"/>
            <a:chExt cx="1228980" cy="1795172"/>
          </a:xfrm>
        </p:grpSpPr>
        <p:pic>
          <p:nvPicPr>
            <p:cNvPr id="41" name="Immagine 40"/>
            <p:cNvPicPr>
              <a:picLocks/>
            </p:cNvPicPr>
            <p:nvPr/>
          </p:nvPicPr>
          <p:blipFill rotWithShape="1">
            <a:blip r:embed="rId6"/>
            <a:srcRect l="15224" t="8710" r="9420" b="9494"/>
            <a:stretch/>
          </p:blipFill>
          <p:spPr>
            <a:xfrm>
              <a:off x="4211960" y="704567"/>
              <a:ext cx="1224000" cy="1440000"/>
            </a:xfrm>
            <a:prstGeom prst="rect">
              <a:avLst/>
            </a:prstGeom>
          </p:spPr>
        </p:pic>
        <p:sp>
          <p:nvSpPr>
            <p:cNvPr id="42" name="Input manuale 41"/>
            <p:cNvSpPr/>
            <p:nvPr/>
          </p:nvSpPr>
          <p:spPr>
            <a:xfrm flipH="1">
              <a:off x="4211960" y="1971394"/>
              <a:ext cx="1228980" cy="528345"/>
            </a:xfrm>
            <a:prstGeom prst="flowChartManualInput">
              <a:avLst/>
            </a:prstGeom>
            <a:solidFill>
              <a:srgbClr val="C0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800" b="1" dirty="0" smtClean="0"/>
                <a:t>Ilaria </a:t>
              </a:r>
            </a:p>
            <a:p>
              <a:pPr algn="ctr"/>
              <a:r>
                <a:rPr lang="it-IT" sz="800" b="1" dirty="0" smtClean="0"/>
                <a:t>Goni</a:t>
              </a:r>
              <a:endParaRPr lang="it-IT" sz="800" b="1" dirty="0"/>
            </a:p>
          </p:txBody>
        </p:sp>
      </p:grpSp>
      <p:grpSp>
        <p:nvGrpSpPr>
          <p:cNvPr id="43" name="Gruppo 42"/>
          <p:cNvGrpSpPr/>
          <p:nvPr/>
        </p:nvGrpSpPr>
        <p:grpSpPr>
          <a:xfrm>
            <a:off x="7056461" y="500312"/>
            <a:ext cx="746600" cy="1089283"/>
            <a:chOff x="5250782" y="3271834"/>
            <a:chExt cx="574788" cy="838611"/>
          </a:xfrm>
        </p:grpSpPr>
        <p:pic>
          <p:nvPicPr>
            <p:cNvPr id="44" name="Immagine 43"/>
            <p:cNvPicPr>
              <a:picLocks/>
            </p:cNvPicPr>
            <p:nvPr/>
          </p:nvPicPr>
          <p:blipFill rotWithShape="1">
            <a:blip r:embed="rId7"/>
            <a:srcRect l="5923" r="4943" b="6323"/>
            <a:stretch/>
          </p:blipFill>
          <p:spPr>
            <a:xfrm>
              <a:off x="5250782" y="3271834"/>
              <a:ext cx="574788" cy="676296"/>
            </a:xfrm>
            <a:prstGeom prst="rect">
              <a:avLst/>
            </a:prstGeom>
          </p:spPr>
        </p:pic>
        <p:sp>
          <p:nvSpPr>
            <p:cNvPr id="45" name="Input manuale 44"/>
            <p:cNvSpPr/>
            <p:nvPr/>
          </p:nvSpPr>
          <p:spPr>
            <a:xfrm flipH="1">
              <a:off x="5250782" y="3852624"/>
              <a:ext cx="574788" cy="257821"/>
            </a:xfrm>
            <a:prstGeom prst="flowChartManualInput">
              <a:avLst/>
            </a:prstGeom>
            <a:solidFill>
              <a:srgbClr val="C0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800" b="1" dirty="0" smtClean="0"/>
                <a:t>Ettore </a:t>
              </a:r>
              <a:r>
                <a:rPr lang="it-IT" sz="800" b="1" dirty="0" err="1" smtClean="0"/>
                <a:t>Mariottino</a:t>
              </a:r>
              <a:endParaRPr lang="it-IT" sz="800" b="1" dirty="0"/>
            </a:p>
          </p:txBody>
        </p:sp>
      </p:grpSp>
      <p:sp>
        <p:nvSpPr>
          <p:cNvPr id="46" name="Rettangolo 45"/>
          <p:cNvSpPr/>
          <p:nvPr/>
        </p:nvSpPr>
        <p:spPr>
          <a:xfrm>
            <a:off x="6189866" y="156630"/>
            <a:ext cx="2433776" cy="308065"/>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smtClean="0">
                <a:solidFill>
                  <a:schemeClr val="tx1"/>
                </a:solidFill>
              </a:rPr>
              <a:t>Centro Olimpia</a:t>
            </a:r>
            <a:endParaRPr lang="it-IT" sz="1600" b="1" dirty="0">
              <a:solidFill>
                <a:schemeClr val="tx1"/>
              </a:solidFill>
            </a:endParaRPr>
          </a:p>
        </p:txBody>
      </p:sp>
      <p:grpSp>
        <p:nvGrpSpPr>
          <p:cNvPr id="47" name="Gruppo 46"/>
          <p:cNvGrpSpPr/>
          <p:nvPr/>
        </p:nvGrpSpPr>
        <p:grpSpPr>
          <a:xfrm>
            <a:off x="6198092" y="2169803"/>
            <a:ext cx="746652" cy="1089360"/>
            <a:chOff x="5250782" y="3271834"/>
            <a:chExt cx="574788" cy="838611"/>
          </a:xfrm>
        </p:grpSpPr>
        <p:pic>
          <p:nvPicPr>
            <p:cNvPr id="48" name="Immagine 47"/>
            <p:cNvPicPr>
              <a:picLocks/>
            </p:cNvPicPr>
            <p:nvPr/>
          </p:nvPicPr>
          <p:blipFill rotWithShape="1">
            <a:blip r:embed="rId7"/>
            <a:srcRect l="5923" r="4943" b="6323"/>
            <a:stretch/>
          </p:blipFill>
          <p:spPr>
            <a:xfrm>
              <a:off x="5250782" y="3271834"/>
              <a:ext cx="574788" cy="676296"/>
            </a:xfrm>
            <a:prstGeom prst="rect">
              <a:avLst/>
            </a:prstGeom>
          </p:spPr>
        </p:pic>
        <p:sp>
          <p:nvSpPr>
            <p:cNvPr id="49" name="Input manuale 48"/>
            <p:cNvSpPr/>
            <p:nvPr/>
          </p:nvSpPr>
          <p:spPr>
            <a:xfrm flipH="1">
              <a:off x="5250782" y="3852624"/>
              <a:ext cx="574788" cy="257821"/>
            </a:xfrm>
            <a:prstGeom prst="flowChartManualInput">
              <a:avLst/>
            </a:prstGeom>
            <a:solidFill>
              <a:srgbClr val="C0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800" b="1" dirty="0" smtClean="0"/>
                <a:t>Ettore </a:t>
              </a:r>
              <a:r>
                <a:rPr lang="it-IT" sz="800" b="1" dirty="0" err="1" smtClean="0"/>
                <a:t>Mariottino</a:t>
              </a:r>
              <a:endParaRPr lang="it-IT" sz="800" b="1" dirty="0"/>
            </a:p>
          </p:txBody>
        </p:sp>
      </p:grpSp>
      <p:sp>
        <p:nvSpPr>
          <p:cNvPr id="50" name="Rettangolo 49"/>
          <p:cNvSpPr/>
          <p:nvPr/>
        </p:nvSpPr>
        <p:spPr>
          <a:xfrm>
            <a:off x="6189865" y="1805734"/>
            <a:ext cx="2433778" cy="30808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smtClean="0">
                <a:solidFill>
                  <a:schemeClr val="tx1"/>
                </a:solidFill>
              </a:rPr>
              <a:t>Gruppo Ragazzi / e</a:t>
            </a:r>
            <a:endParaRPr lang="it-IT" sz="1600" b="1" dirty="0">
              <a:solidFill>
                <a:schemeClr val="tx1"/>
              </a:solidFill>
            </a:endParaRPr>
          </a:p>
        </p:txBody>
      </p:sp>
      <p:pic>
        <p:nvPicPr>
          <p:cNvPr id="74" name="Immagine 7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416772" y="2061951"/>
            <a:ext cx="839292" cy="857483"/>
          </a:xfrm>
          <a:prstGeom prst="rect">
            <a:avLst/>
          </a:prstGeom>
        </p:spPr>
      </p:pic>
      <p:grpSp>
        <p:nvGrpSpPr>
          <p:cNvPr id="2" name="Gruppo 1"/>
          <p:cNvGrpSpPr/>
          <p:nvPr/>
        </p:nvGrpSpPr>
        <p:grpSpPr>
          <a:xfrm>
            <a:off x="749647" y="157465"/>
            <a:ext cx="2718793" cy="4196384"/>
            <a:chOff x="708398" y="411510"/>
            <a:chExt cx="2718793" cy="4196384"/>
          </a:xfrm>
        </p:grpSpPr>
        <p:grpSp>
          <p:nvGrpSpPr>
            <p:cNvPr id="51" name="Gruppo 50"/>
            <p:cNvGrpSpPr/>
            <p:nvPr/>
          </p:nvGrpSpPr>
          <p:grpSpPr>
            <a:xfrm>
              <a:off x="708398" y="411510"/>
              <a:ext cx="2718793" cy="4196384"/>
              <a:chOff x="707066" y="993553"/>
              <a:chExt cx="2718793" cy="4196384"/>
            </a:xfrm>
          </p:grpSpPr>
          <p:pic>
            <p:nvPicPr>
              <p:cNvPr id="52" name="Immagine 51"/>
              <p:cNvPicPr>
                <a:picLocks noChangeAspect="1"/>
              </p:cNvPicPr>
              <p:nvPr/>
            </p:nvPicPr>
            <p:blipFill>
              <a:blip r:embed="rId9"/>
              <a:stretch>
                <a:fillRect/>
              </a:stretch>
            </p:blipFill>
            <p:spPr>
              <a:xfrm>
                <a:off x="2587925" y="1405852"/>
                <a:ext cx="829244" cy="1027701"/>
              </a:xfrm>
              <a:prstGeom prst="rect">
                <a:avLst/>
              </a:prstGeom>
            </p:spPr>
          </p:pic>
          <p:grpSp>
            <p:nvGrpSpPr>
              <p:cNvPr id="53" name="Gruppo 52"/>
              <p:cNvGrpSpPr/>
              <p:nvPr/>
            </p:nvGrpSpPr>
            <p:grpSpPr>
              <a:xfrm>
                <a:off x="2583078" y="2689611"/>
                <a:ext cx="834091" cy="1216932"/>
                <a:chOff x="5250782" y="3271834"/>
                <a:chExt cx="574788" cy="838611"/>
              </a:xfrm>
            </p:grpSpPr>
            <p:pic>
              <p:nvPicPr>
                <p:cNvPr id="72" name="Immagine 71"/>
                <p:cNvPicPr>
                  <a:picLocks/>
                </p:cNvPicPr>
                <p:nvPr/>
              </p:nvPicPr>
              <p:blipFill rotWithShape="1">
                <a:blip r:embed="rId7"/>
                <a:srcRect l="5923" r="4943" b="6323"/>
                <a:stretch/>
              </p:blipFill>
              <p:spPr>
                <a:xfrm>
                  <a:off x="5250782" y="3271834"/>
                  <a:ext cx="574788" cy="676296"/>
                </a:xfrm>
                <a:prstGeom prst="rect">
                  <a:avLst/>
                </a:prstGeom>
              </p:spPr>
            </p:pic>
            <p:sp>
              <p:nvSpPr>
                <p:cNvPr id="73" name="Input manuale 72"/>
                <p:cNvSpPr/>
                <p:nvPr/>
              </p:nvSpPr>
              <p:spPr>
                <a:xfrm flipH="1">
                  <a:off x="5250782" y="3852624"/>
                  <a:ext cx="574788" cy="257821"/>
                </a:xfrm>
                <a:prstGeom prst="flowChartManualInput">
                  <a:avLst/>
                </a:prstGeom>
                <a:solidFill>
                  <a:srgbClr val="C0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600" b="1" dirty="0" smtClean="0"/>
                    <a:t>Ettore </a:t>
                  </a:r>
                  <a:r>
                    <a:rPr lang="it-IT" sz="600" b="1" dirty="0" err="1" smtClean="0"/>
                    <a:t>Mariottino</a:t>
                  </a:r>
                  <a:endParaRPr lang="it-IT" sz="600" b="1" dirty="0"/>
                </a:p>
              </p:txBody>
            </p:sp>
          </p:grpSp>
          <p:sp>
            <p:nvSpPr>
              <p:cNvPr id="54" name="Rettangolo 53"/>
              <p:cNvSpPr/>
              <p:nvPr/>
            </p:nvSpPr>
            <p:spPr>
              <a:xfrm>
                <a:off x="707066" y="993553"/>
                <a:ext cx="2718793" cy="344165"/>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smtClean="0">
                    <a:solidFill>
                      <a:schemeClr val="tx1"/>
                    </a:solidFill>
                  </a:rPr>
                  <a:t>Tecnici Specialisti</a:t>
                </a:r>
                <a:endParaRPr lang="it-IT" sz="1600" b="1" dirty="0">
                  <a:solidFill>
                    <a:schemeClr val="tx1"/>
                  </a:solidFill>
                </a:endParaRPr>
              </a:p>
            </p:txBody>
          </p:sp>
          <p:grpSp>
            <p:nvGrpSpPr>
              <p:cNvPr id="55" name="Gruppo 54"/>
              <p:cNvGrpSpPr/>
              <p:nvPr/>
            </p:nvGrpSpPr>
            <p:grpSpPr>
              <a:xfrm>
                <a:off x="1647720" y="1407927"/>
                <a:ext cx="837483" cy="1224678"/>
                <a:chOff x="7465272" y="701659"/>
                <a:chExt cx="1228980" cy="1797174"/>
              </a:xfrm>
            </p:grpSpPr>
            <p:pic>
              <p:nvPicPr>
                <p:cNvPr id="70" name="Immagine 69"/>
                <p:cNvPicPr>
                  <a:picLocks/>
                </p:cNvPicPr>
                <p:nvPr/>
              </p:nvPicPr>
              <p:blipFill rotWithShape="1">
                <a:blip r:embed="rId10"/>
                <a:srcRect l="6068" r="12710" b="16649"/>
                <a:stretch/>
              </p:blipFill>
              <p:spPr>
                <a:xfrm>
                  <a:off x="7467762" y="701659"/>
                  <a:ext cx="1224000" cy="1440000"/>
                </a:xfrm>
                <a:prstGeom prst="rect">
                  <a:avLst/>
                </a:prstGeom>
              </p:spPr>
            </p:pic>
            <p:sp>
              <p:nvSpPr>
                <p:cNvPr id="71" name="Input manuale 70"/>
                <p:cNvSpPr/>
                <p:nvPr/>
              </p:nvSpPr>
              <p:spPr>
                <a:xfrm flipH="1">
                  <a:off x="7465272" y="1970488"/>
                  <a:ext cx="1228980" cy="528345"/>
                </a:xfrm>
                <a:prstGeom prst="flowChartManualInput">
                  <a:avLst/>
                </a:prstGeom>
                <a:solidFill>
                  <a:srgbClr val="C0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600" b="1" dirty="0" smtClean="0"/>
                    <a:t>Giancarlo Zama</a:t>
                  </a:r>
                  <a:endParaRPr lang="it-IT" sz="600" b="1" dirty="0"/>
                </a:p>
              </p:txBody>
            </p:sp>
          </p:grpSp>
          <p:grpSp>
            <p:nvGrpSpPr>
              <p:cNvPr id="56" name="Gruppo 55"/>
              <p:cNvGrpSpPr/>
              <p:nvPr/>
            </p:nvGrpSpPr>
            <p:grpSpPr>
              <a:xfrm>
                <a:off x="709212" y="1408624"/>
                <a:ext cx="837483" cy="3781313"/>
                <a:chOff x="-1257169" y="1137431"/>
                <a:chExt cx="837483" cy="3781313"/>
              </a:xfrm>
            </p:grpSpPr>
            <p:grpSp>
              <p:nvGrpSpPr>
                <p:cNvPr id="61" name="Gruppo 60"/>
                <p:cNvGrpSpPr/>
                <p:nvPr/>
              </p:nvGrpSpPr>
              <p:grpSpPr>
                <a:xfrm>
                  <a:off x="-1257169" y="2422995"/>
                  <a:ext cx="837483" cy="1224678"/>
                  <a:chOff x="5985934" y="701659"/>
                  <a:chExt cx="1228980" cy="1797174"/>
                </a:xfrm>
              </p:grpSpPr>
              <p:pic>
                <p:nvPicPr>
                  <p:cNvPr id="68" name="Immagine 67"/>
                  <p:cNvPicPr>
                    <a:picLocks/>
                  </p:cNvPicPr>
                  <p:nvPr/>
                </p:nvPicPr>
                <p:blipFill rotWithShape="1">
                  <a:blip r:embed="rId4"/>
                  <a:srcRect b="4826"/>
                  <a:stretch/>
                </p:blipFill>
                <p:spPr>
                  <a:xfrm rot="5400000">
                    <a:off x="5882914" y="809659"/>
                    <a:ext cx="1440000" cy="1224000"/>
                  </a:xfrm>
                  <a:prstGeom prst="rect">
                    <a:avLst/>
                  </a:prstGeom>
                </p:spPr>
              </p:pic>
              <p:sp>
                <p:nvSpPr>
                  <p:cNvPr id="69" name="Input manuale 68"/>
                  <p:cNvSpPr/>
                  <p:nvPr/>
                </p:nvSpPr>
                <p:spPr>
                  <a:xfrm flipH="1">
                    <a:off x="5985934" y="1970488"/>
                    <a:ext cx="1228980" cy="528345"/>
                  </a:xfrm>
                  <a:prstGeom prst="flowChartManualInput">
                    <a:avLst/>
                  </a:prstGeom>
                  <a:solidFill>
                    <a:srgbClr val="C0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500" b="1" dirty="0" err="1" smtClean="0"/>
                      <a:t>Yasel</a:t>
                    </a:r>
                    <a:r>
                      <a:rPr lang="it-IT" sz="500" b="1" dirty="0" smtClean="0"/>
                      <a:t>   </a:t>
                    </a:r>
                    <a:r>
                      <a:rPr lang="it-IT" sz="500" b="1" dirty="0" err="1" smtClean="0"/>
                      <a:t>Lisme</a:t>
                    </a:r>
                    <a:r>
                      <a:rPr lang="it-IT" sz="500" b="1" dirty="0" smtClean="0"/>
                      <a:t> Abril</a:t>
                    </a:r>
                    <a:endParaRPr lang="it-IT" sz="500" b="1" dirty="0"/>
                  </a:p>
                </p:txBody>
              </p:sp>
            </p:grpSp>
            <p:grpSp>
              <p:nvGrpSpPr>
                <p:cNvPr id="62" name="Gruppo 61"/>
                <p:cNvGrpSpPr/>
                <p:nvPr/>
              </p:nvGrpSpPr>
              <p:grpSpPr>
                <a:xfrm>
                  <a:off x="-1257169" y="3715903"/>
                  <a:ext cx="837483" cy="1202841"/>
                  <a:chOff x="2326824" y="7310054"/>
                  <a:chExt cx="577126" cy="828901"/>
                </a:xfrm>
              </p:grpSpPr>
              <p:pic>
                <p:nvPicPr>
                  <p:cNvPr id="66" name="Immagine 65"/>
                  <p:cNvPicPr>
                    <a:picLocks/>
                  </p:cNvPicPr>
                  <p:nvPr/>
                </p:nvPicPr>
                <p:blipFill rotWithShape="1">
                  <a:blip r:embed="rId5"/>
                  <a:srcRect l="5987" r="8751"/>
                  <a:stretch/>
                </p:blipFill>
                <p:spPr>
                  <a:xfrm>
                    <a:off x="2329099" y="7310054"/>
                    <a:ext cx="574851" cy="676221"/>
                  </a:xfrm>
                  <a:prstGeom prst="rect">
                    <a:avLst/>
                  </a:prstGeom>
                </p:spPr>
              </p:pic>
              <p:sp>
                <p:nvSpPr>
                  <p:cNvPr id="67" name="Input manuale 66"/>
                  <p:cNvSpPr/>
                  <p:nvPr/>
                </p:nvSpPr>
                <p:spPr>
                  <a:xfrm flipH="1">
                    <a:off x="2326824" y="7890845"/>
                    <a:ext cx="577126" cy="248110"/>
                  </a:xfrm>
                  <a:prstGeom prst="flowChartManualInput">
                    <a:avLst/>
                  </a:prstGeom>
                  <a:solidFill>
                    <a:srgbClr val="C0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700" b="1" dirty="0" smtClean="0"/>
                      <a:t>Francesco Di Stefano</a:t>
                    </a:r>
                    <a:endParaRPr lang="it-IT" sz="700" b="1" dirty="0"/>
                  </a:p>
                </p:txBody>
              </p:sp>
            </p:grpSp>
            <p:grpSp>
              <p:nvGrpSpPr>
                <p:cNvPr id="63" name="Gruppo 62"/>
                <p:cNvGrpSpPr/>
                <p:nvPr/>
              </p:nvGrpSpPr>
              <p:grpSpPr>
                <a:xfrm>
                  <a:off x="-1257169" y="1137431"/>
                  <a:ext cx="837483" cy="1223981"/>
                  <a:chOff x="2605781" y="2649570"/>
                  <a:chExt cx="837483" cy="1223981"/>
                </a:xfrm>
              </p:grpSpPr>
              <p:pic>
                <p:nvPicPr>
                  <p:cNvPr id="64" name="Immagine 63"/>
                  <p:cNvPicPr>
                    <a:picLocks/>
                  </p:cNvPicPr>
                  <p:nvPr/>
                </p:nvPicPr>
                <p:blipFill>
                  <a:blip r:embed="rId11"/>
                  <a:stretch>
                    <a:fillRect/>
                  </a:stretch>
                </p:blipFill>
                <p:spPr>
                  <a:xfrm>
                    <a:off x="2609175" y="2649570"/>
                    <a:ext cx="834089" cy="981283"/>
                  </a:xfrm>
                  <a:prstGeom prst="rect">
                    <a:avLst/>
                  </a:prstGeom>
                </p:spPr>
              </p:pic>
              <p:sp>
                <p:nvSpPr>
                  <p:cNvPr id="65" name="Input manuale 64"/>
                  <p:cNvSpPr/>
                  <p:nvPr/>
                </p:nvSpPr>
                <p:spPr>
                  <a:xfrm flipH="1">
                    <a:off x="2605781" y="3482729"/>
                    <a:ext cx="837483" cy="390822"/>
                  </a:xfrm>
                  <a:prstGeom prst="flowChartManualInput">
                    <a:avLst/>
                  </a:prstGeom>
                  <a:solidFill>
                    <a:srgbClr val="C0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700" b="1" dirty="0" smtClean="0"/>
                      <a:t>Luigi Mariani</a:t>
                    </a:r>
                    <a:endParaRPr lang="it-IT" sz="700" b="1" dirty="0"/>
                  </a:p>
                </p:txBody>
              </p:sp>
            </p:grpSp>
          </p:grpSp>
          <p:sp>
            <p:nvSpPr>
              <p:cNvPr id="57" name="Input manuale 56"/>
              <p:cNvSpPr/>
              <p:nvPr/>
            </p:nvSpPr>
            <p:spPr>
              <a:xfrm flipH="1">
                <a:off x="2583078" y="2272566"/>
                <a:ext cx="834091" cy="360039"/>
              </a:xfrm>
              <a:prstGeom prst="flowChartManualInput">
                <a:avLst/>
              </a:prstGeom>
              <a:solidFill>
                <a:srgbClr val="C0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600" b="1" dirty="0" smtClean="0"/>
                  <a:t>Elisabetta </a:t>
                </a:r>
                <a:r>
                  <a:rPr lang="it-IT" sz="600" b="1" dirty="0" err="1" smtClean="0"/>
                  <a:t>Valtieri</a:t>
                </a:r>
                <a:endParaRPr lang="it-IT" sz="600" b="1" dirty="0"/>
              </a:p>
            </p:txBody>
          </p:sp>
          <p:grpSp>
            <p:nvGrpSpPr>
              <p:cNvPr id="58" name="Gruppo 57"/>
              <p:cNvGrpSpPr/>
              <p:nvPr/>
            </p:nvGrpSpPr>
            <p:grpSpPr>
              <a:xfrm>
                <a:off x="1646083" y="2689873"/>
                <a:ext cx="837423" cy="1196324"/>
                <a:chOff x="1646084" y="2731168"/>
                <a:chExt cx="837423" cy="1196324"/>
              </a:xfrm>
            </p:grpSpPr>
            <p:pic>
              <p:nvPicPr>
                <p:cNvPr id="59" name="Immagine 58"/>
                <p:cNvPicPr>
                  <a:picLocks noChangeAspect="1"/>
                </p:cNvPicPr>
                <p:nvPr/>
              </p:nvPicPr>
              <p:blipFill>
                <a:blip r:embed="rId12"/>
                <a:stretch>
                  <a:fillRect/>
                </a:stretch>
              </p:blipFill>
              <p:spPr>
                <a:xfrm>
                  <a:off x="1646084" y="2731168"/>
                  <a:ext cx="837423" cy="963489"/>
                </a:xfrm>
                <a:prstGeom prst="rect">
                  <a:avLst/>
                </a:prstGeom>
              </p:spPr>
            </p:pic>
            <p:sp>
              <p:nvSpPr>
                <p:cNvPr id="60" name="Input manuale 59"/>
                <p:cNvSpPr/>
                <p:nvPr/>
              </p:nvSpPr>
              <p:spPr>
                <a:xfrm flipH="1">
                  <a:off x="1649415" y="3567453"/>
                  <a:ext cx="834091" cy="360039"/>
                </a:xfrm>
                <a:prstGeom prst="flowChartManualInput">
                  <a:avLst/>
                </a:prstGeom>
                <a:solidFill>
                  <a:srgbClr val="C0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600" b="1" dirty="0" smtClean="0"/>
                    <a:t>Debora </a:t>
                  </a:r>
                  <a:r>
                    <a:rPr lang="it-IT" sz="600" b="1" dirty="0" err="1" smtClean="0"/>
                    <a:t>Pasini</a:t>
                  </a:r>
                  <a:endParaRPr lang="it-IT" sz="600" b="1" dirty="0"/>
                </a:p>
              </p:txBody>
            </p:sp>
          </p:grpSp>
        </p:grpSp>
        <p:pic>
          <p:nvPicPr>
            <p:cNvPr id="75" name="Immagine 74"/>
            <p:cNvPicPr>
              <a:picLocks/>
            </p:cNvPicPr>
            <p:nvPr/>
          </p:nvPicPr>
          <p:blipFill rotWithShape="1">
            <a:blip r:embed="rId6"/>
            <a:srcRect l="15224" t="8710" r="9420" b="9494"/>
            <a:stretch/>
          </p:blipFill>
          <p:spPr>
            <a:xfrm>
              <a:off x="1658885" y="3379165"/>
              <a:ext cx="816835" cy="983619"/>
            </a:xfrm>
            <a:prstGeom prst="rect">
              <a:avLst/>
            </a:prstGeom>
          </p:spPr>
        </p:pic>
        <p:sp>
          <p:nvSpPr>
            <p:cNvPr id="76" name="Input manuale 75"/>
            <p:cNvSpPr/>
            <p:nvPr/>
          </p:nvSpPr>
          <p:spPr>
            <a:xfrm flipH="1">
              <a:off x="1649486" y="4252762"/>
              <a:ext cx="826233" cy="322273"/>
            </a:xfrm>
            <a:prstGeom prst="flowChartManualInput">
              <a:avLst/>
            </a:prstGeom>
            <a:solidFill>
              <a:srgbClr val="C0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900" b="1" dirty="0" smtClean="0"/>
                <a:t>Ilaria </a:t>
              </a:r>
            </a:p>
            <a:p>
              <a:pPr algn="ctr"/>
              <a:r>
                <a:rPr lang="it-IT" sz="900" b="1" dirty="0" smtClean="0"/>
                <a:t>Goni</a:t>
              </a:r>
              <a:endParaRPr lang="it-IT" sz="900" b="1" dirty="0"/>
            </a:p>
          </p:txBody>
        </p:sp>
      </p:grpSp>
      <p:pic>
        <p:nvPicPr>
          <p:cNvPr id="77" name="Immagine 76"/>
          <p:cNvPicPr>
            <a:picLocks noChangeAspect="1"/>
          </p:cNvPicPr>
          <p:nvPr/>
        </p:nvPicPr>
        <p:blipFill>
          <a:blip r:embed="rId13">
            <a:extLst>
              <a:ext uri="{BEBA8EAE-BF5A-486C-A8C5-ECC9F3942E4B}">
                <a14:imgProps xmlns:a14="http://schemas.microsoft.com/office/drawing/2010/main">
                  <a14:imgLayer r:embed="rId14">
                    <a14:imgEffect>
                      <a14:saturation sat="0"/>
                    </a14:imgEffect>
                  </a14:imgLayer>
                </a14:imgProps>
              </a:ext>
            </a:extLst>
          </a:blip>
          <a:stretch>
            <a:fillRect/>
          </a:stretch>
        </p:blipFill>
        <p:spPr>
          <a:xfrm>
            <a:off x="7873153" y="485371"/>
            <a:ext cx="750438" cy="943135"/>
          </a:xfrm>
          <a:prstGeom prst="rect">
            <a:avLst/>
          </a:prstGeom>
        </p:spPr>
      </p:pic>
      <p:sp>
        <p:nvSpPr>
          <p:cNvPr id="78" name="Input manuale 77"/>
          <p:cNvSpPr/>
          <p:nvPr/>
        </p:nvSpPr>
        <p:spPr>
          <a:xfrm flipH="1">
            <a:off x="7876990" y="1254706"/>
            <a:ext cx="746600" cy="334887"/>
          </a:xfrm>
          <a:prstGeom prst="flowChartManualInput">
            <a:avLst/>
          </a:prstGeom>
          <a:solidFill>
            <a:srgbClr val="C0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800" b="1" dirty="0" smtClean="0"/>
              <a:t>Stefania</a:t>
            </a:r>
          </a:p>
          <a:p>
            <a:pPr algn="ctr"/>
            <a:r>
              <a:rPr lang="it-IT" sz="800" b="1" dirty="0" smtClean="0"/>
              <a:t>Di Cuonzo</a:t>
            </a:r>
            <a:endParaRPr lang="it-IT" sz="800" b="1" dirty="0"/>
          </a:p>
        </p:txBody>
      </p:sp>
      <p:pic>
        <p:nvPicPr>
          <p:cNvPr id="79" name="Immagine 78"/>
          <p:cNvPicPr>
            <a:picLocks noChangeAspect="1"/>
          </p:cNvPicPr>
          <p:nvPr/>
        </p:nvPicPr>
        <p:blipFill>
          <a:blip r:embed="rId15">
            <a:extLst>
              <a:ext uri="{BEBA8EAE-BF5A-486C-A8C5-ECC9F3942E4B}">
                <a14:imgProps xmlns:a14="http://schemas.microsoft.com/office/drawing/2010/main">
                  <a14:imgLayer r:embed="rId16">
                    <a14:imgEffect>
                      <a14:saturation sat="0"/>
                    </a14:imgEffect>
                  </a14:imgLayer>
                </a14:imgProps>
              </a:ext>
            </a:extLst>
          </a:blip>
          <a:stretch>
            <a:fillRect/>
          </a:stretch>
        </p:blipFill>
        <p:spPr>
          <a:xfrm>
            <a:off x="7932812" y="3847655"/>
            <a:ext cx="770181" cy="943018"/>
          </a:xfrm>
          <a:prstGeom prst="rect">
            <a:avLst/>
          </a:prstGeom>
          <a:ln>
            <a:solidFill>
              <a:schemeClr val="tx1"/>
            </a:solidFill>
          </a:ln>
        </p:spPr>
      </p:pic>
      <p:sp>
        <p:nvSpPr>
          <p:cNvPr id="80" name="Input manuale 79"/>
          <p:cNvSpPr/>
          <p:nvPr/>
        </p:nvSpPr>
        <p:spPr>
          <a:xfrm flipH="1">
            <a:off x="7932812" y="4598034"/>
            <a:ext cx="770182" cy="338516"/>
          </a:xfrm>
          <a:prstGeom prst="flowChartManualInput">
            <a:avLst/>
          </a:prstGeom>
          <a:solidFill>
            <a:srgbClr val="C0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800" b="1" dirty="0" smtClean="0"/>
              <a:t>Giacomo </a:t>
            </a:r>
            <a:r>
              <a:rPr lang="it-IT" sz="800" b="1" dirty="0" err="1" smtClean="0"/>
              <a:t>Nediani</a:t>
            </a:r>
            <a:endParaRPr lang="it-IT" sz="800" b="1" dirty="0"/>
          </a:p>
        </p:txBody>
      </p:sp>
      <p:sp>
        <p:nvSpPr>
          <p:cNvPr id="81" name="Rettangolo 80"/>
          <p:cNvSpPr/>
          <p:nvPr/>
        </p:nvSpPr>
        <p:spPr>
          <a:xfrm>
            <a:off x="7929136" y="3836060"/>
            <a:ext cx="773858" cy="1080318"/>
          </a:xfrm>
          <a:prstGeom prst="rect">
            <a:avLst/>
          </a:prstGeom>
          <a:no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82" name="Immagine 81"/>
          <p:cNvPicPr>
            <a:picLocks noChangeAspect="1"/>
          </p:cNvPicPr>
          <p:nvPr/>
        </p:nvPicPr>
        <p:blipFill>
          <a:blip r:embed="rId15">
            <a:extLst>
              <a:ext uri="{BEBA8EAE-BF5A-486C-A8C5-ECC9F3942E4B}">
                <a14:imgProps xmlns:a14="http://schemas.microsoft.com/office/drawing/2010/main">
                  <a14:imgLayer r:embed="rId16">
                    <a14:imgEffect>
                      <a14:saturation sat="0"/>
                    </a14:imgEffect>
                  </a14:imgLayer>
                </a14:imgProps>
              </a:ext>
            </a:extLst>
          </a:blip>
          <a:stretch>
            <a:fillRect/>
          </a:stretch>
        </p:blipFill>
        <p:spPr>
          <a:xfrm>
            <a:off x="7056461" y="2169286"/>
            <a:ext cx="770181" cy="943018"/>
          </a:xfrm>
          <a:prstGeom prst="rect">
            <a:avLst/>
          </a:prstGeom>
        </p:spPr>
      </p:pic>
      <p:sp>
        <p:nvSpPr>
          <p:cNvPr id="83" name="Input manuale 82"/>
          <p:cNvSpPr/>
          <p:nvPr/>
        </p:nvSpPr>
        <p:spPr>
          <a:xfrm flipH="1">
            <a:off x="7056460" y="2899493"/>
            <a:ext cx="770181" cy="359670"/>
          </a:xfrm>
          <a:prstGeom prst="flowChartManualInput">
            <a:avLst/>
          </a:prstGeom>
          <a:solidFill>
            <a:srgbClr val="C0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800" b="1" dirty="0" smtClean="0"/>
              <a:t>Giacomo </a:t>
            </a:r>
            <a:r>
              <a:rPr lang="it-IT" sz="800" b="1" dirty="0" err="1" smtClean="0"/>
              <a:t>Nediani</a:t>
            </a:r>
            <a:endParaRPr lang="it-IT" sz="800" b="1" dirty="0"/>
          </a:p>
        </p:txBody>
      </p:sp>
    </p:spTree>
    <p:extLst>
      <p:ext uri="{BB962C8B-B14F-4D97-AF65-F5344CB8AC3E}">
        <p14:creationId xmlns:p14="http://schemas.microsoft.com/office/powerpoint/2010/main" val="1832287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rot="16200000">
            <a:off x="-2320859" y="2324283"/>
            <a:ext cx="5150134" cy="488303"/>
          </a:xfrm>
          <a:prstGeom prst="rect">
            <a:avLst/>
          </a:prstGeom>
        </p:spPr>
      </p:pic>
      <p:pic>
        <p:nvPicPr>
          <p:cNvPr id="5" name="Immagine 4"/>
          <p:cNvPicPr>
            <a:picLocks noChangeAspect="1"/>
          </p:cNvPicPr>
          <p:nvPr/>
        </p:nvPicPr>
        <p:blipFill>
          <a:blip r:embed="rId3"/>
          <a:stretch>
            <a:fillRect/>
          </a:stretch>
        </p:blipFill>
        <p:spPr>
          <a:xfrm>
            <a:off x="7452320" y="4639072"/>
            <a:ext cx="1587847" cy="411510"/>
          </a:xfrm>
          <a:prstGeom prst="rect">
            <a:avLst/>
          </a:prstGeom>
        </p:spPr>
      </p:pic>
      <p:sp>
        <p:nvSpPr>
          <p:cNvPr id="8" name="CasellaDiTesto 7"/>
          <p:cNvSpPr txBox="1"/>
          <p:nvPr/>
        </p:nvSpPr>
        <p:spPr>
          <a:xfrm>
            <a:off x="10056" y="4896911"/>
            <a:ext cx="504056" cy="246221"/>
          </a:xfrm>
          <a:prstGeom prst="rect">
            <a:avLst/>
          </a:prstGeom>
          <a:noFill/>
        </p:spPr>
        <p:txBody>
          <a:bodyPr wrap="square" rtlCol="0">
            <a:spAutoFit/>
          </a:bodyPr>
          <a:lstStyle/>
          <a:p>
            <a:pPr algn="ctr"/>
            <a:r>
              <a:rPr lang="it-IT" sz="1000" dirty="0">
                <a:solidFill>
                  <a:schemeClr val="bg1"/>
                </a:solidFill>
              </a:rPr>
              <a:t>5</a:t>
            </a:r>
            <a:r>
              <a:rPr lang="it-IT" sz="1000" dirty="0" smtClean="0">
                <a:solidFill>
                  <a:schemeClr val="bg1"/>
                </a:solidFill>
              </a:rPr>
              <a:t>/8</a:t>
            </a:r>
            <a:endParaRPr lang="it-IT" sz="1000" dirty="0">
              <a:solidFill>
                <a:schemeClr val="bg1"/>
              </a:solidFill>
            </a:endParaRPr>
          </a:p>
        </p:txBody>
      </p:sp>
      <p:sp>
        <p:nvSpPr>
          <p:cNvPr id="2" name="Rettangolo 1"/>
          <p:cNvSpPr/>
          <p:nvPr/>
        </p:nvSpPr>
        <p:spPr>
          <a:xfrm>
            <a:off x="693941" y="272145"/>
            <a:ext cx="2981907" cy="369332"/>
          </a:xfrm>
          <a:prstGeom prst="rect">
            <a:avLst/>
          </a:prstGeom>
        </p:spPr>
        <p:txBody>
          <a:bodyPr wrap="none">
            <a:spAutoFit/>
          </a:bodyPr>
          <a:lstStyle/>
          <a:p>
            <a:r>
              <a:rPr lang="it-IT" b="1" dirty="0" err="1">
                <a:latin typeface="Century Gothic" panose="020B0502020202020204" pitchFamily="34" charset="0"/>
              </a:rPr>
              <a:t>Athletic</a:t>
            </a:r>
            <a:r>
              <a:rPr lang="it-IT" b="1" dirty="0">
                <a:latin typeface="Century Gothic" panose="020B0502020202020204" pitchFamily="34" charset="0"/>
              </a:rPr>
              <a:t> </a:t>
            </a:r>
            <a:r>
              <a:rPr lang="it-IT" b="1" dirty="0" smtClean="0">
                <a:latin typeface="Century Gothic" panose="020B0502020202020204" pitchFamily="34" charset="0"/>
              </a:rPr>
              <a:t>Games 2018 -19 </a:t>
            </a:r>
            <a:endParaRPr lang="it-IT" dirty="0"/>
          </a:p>
        </p:txBody>
      </p:sp>
      <p:sp>
        <p:nvSpPr>
          <p:cNvPr id="3" name="Rettangolo 2"/>
          <p:cNvSpPr/>
          <p:nvPr/>
        </p:nvSpPr>
        <p:spPr>
          <a:xfrm>
            <a:off x="679505" y="767838"/>
            <a:ext cx="8370956" cy="723853"/>
          </a:xfrm>
          <a:prstGeom prst="rect">
            <a:avLst/>
          </a:prstGeom>
        </p:spPr>
        <p:txBody>
          <a:bodyPr wrap="square">
            <a:spAutoFit/>
          </a:bodyPr>
          <a:lstStyle/>
          <a:p>
            <a:pPr>
              <a:lnSpc>
                <a:spcPct val="114000"/>
              </a:lnSpc>
            </a:pPr>
            <a:r>
              <a:rPr lang="it-IT" sz="1200" dirty="0" smtClean="0">
                <a:latin typeface="Century Gothic" panose="020B0502020202020204" pitchFamily="34" charset="0"/>
              </a:rPr>
              <a:t>L’Atletica 85 </a:t>
            </a:r>
            <a:r>
              <a:rPr lang="it-IT" sz="1200" dirty="0">
                <a:latin typeface="Century Gothic" panose="020B0502020202020204" pitchFamily="34" charset="0"/>
              </a:rPr>
              <a:t>Faenza propone la </a:t>
            </a:r>
            <a:r>
              <a:rPr lang="it-IT" sz="1200" dirty="0" smtClean="0">
                <a:latin typeface="Century Gothic" panose="020B0502020202020204" pitchFamily="34" charset="0"/>
              </a:rPr>
              <a:t>26^ </a:t>
            </a:r>
            <a:r>
              <a:rPr lang="it-IT" sz="1200" dirty="0">
                <a:latin typeface="Century Gothic" panose="020B0502020202020204" pitchFamily="34" charset="0"/>
              </a:rPr>
              <a:t>edizione degli </a:t>
            </a:r>
            <a:r>
              <a:rPr lang="it-IT" sz="1200" dirty="0" err="1" smtClean="0">
                <a:latin typeface="Century Gothic" panose="020B0502020202020204" pitchFamily="34" charset="0"/>
              </a:rPr>
              <a:t>Athletic</a:t>
            </a:r>
            <a:r>
              <a:rPr lang="it-IT" sz="1200" dirty="0" smtClean="0">
                <a:latin typeface="Century Gothic" panose="020B0502020202020204" pitchFamily="34" charset="0"/>
              </a:rPr>
              <a:t> Games riservata </a:t>
            </a:r>
            <a:r>
              <a:rPr lang="it-IT" sz="1200" dirty="0">
                <a:latin typeface="Century Gothic" panose="020B0502020202020204" pitchFamily="34" charset="0"/>
              </a:rPr>
              <a:t>agli istituti secondari di primo e secondo grado del Distretto 41 per </a:t>
            </a:r>
            <a:r>
              <a:rPr lang="it-IT" sz="1200" dirty="0" err="1" smtClean="0">
                <a:latin typeface="Century Gothic" panose="020B0502020202020204" pitchFamily="34" charset="0"/>
              </a:rPr>
              <a:t>l’a.s.</a:t>
            </a:r>
            <a:r>
              <a:rPr lang="it-IT" sz="1200" dirty="0" smtClean="0">
                <a:latin typeface="Century Gothic" panose="020B0502020202020204" pitchFamily="34" charset="0"/>
              </a:rPr>
              <a:t> 2018/19, in </a:t>
            </a:r>
            <a:r>
              <a:rPr lang="it-IT" sz="1200" dirty="0">
                <a:latin typeface="Century Gothic" panose="020B0502020202020204" pitchFamily="34" charset="0"/>
              </a:rPr>
              <a:t>linea con le proposte elaborate dalla </a:t>
            </a:r>
            <a:r>
              <a:rPr lang="it-IT" sz="1200" dirty="0" smtClean="0">
                <a:latin typeface="Century Gothic" panose="020B0502020202020204" pitchFamily="34" charset="0"/>
              </a:rPr>
              <a:t>Fidal </a:t>
            </a:r>
            <a:r>
              <a:rPr lang="it-IT" sz="1200" dirty="0">
                <a:latin typeface="Century Gothic" panose="020B0502020202020204" pitchFamily="34" charset="0"/>
              </a:rPr>
              <a:t>e dal Provveditorato agli Studi</a:t>
            </a:r>
            <a:r>
              <a:rPr lang="it-IT" sz="1200" dirty="0" smtClean="0">
                <a:latin typeface="Century Gothic" panose="020B0502020202020204" pitchFamily="34" charset="0"/>
              </a:rPr>
              <a:t>. Il progetto si sostanzia in:</a:t>
            </a:r>
            <a:endParaRPr lang="it-IT" sz="1200" dirty="0">
              <a:latin typeface="Century Gothic" panose="020B0502020202020204" pitchFamily="34" charset="0"/>
            </a:endParaRPr>
          </a:p>
        </p:txBody>
      </p:sp>
      <p:sp>
        <p:nvSpPr>
          <p:cNvPr id="11" name="Rettangolo 10"/>
          <p:cNvSpPr/>
          <p:nvPr/>
        </p:nvSpPr>
        <p:spPr>
          <a:xfrm>
            <a:off x="699696" y="1599650"/>
            <a:ext cx="8212678" cy="3039422"/>
          </a:xfrm>
          <a:prstGeom prst="rect">
            <a:avLst/>
          </a:prstGeom>
        </p:spPr>
        <p:txBody>
          <a:bodyPr wrap="square">
            <a:spAutoFit/>
          </a:bodyPr>
          <a:lstStyle/>
          <a:p>
            <a:pPr>
              <a:lnSpc>
                <a:spcPct val="114000"/>
              </a:lnSpc>
            </a:pPr>
            <a:r>
              <a:rPr lang="it-IT" sz="1200" b="1" dirty="0">
                <a:latin typeface="Century Gothic" panose="020B0502020202020204" pitchFamily="34" charset="0"/>
              </a:rPr>
              <a:t>P</a:t>
            </a:r>
            <a:r>
              <a:rPr lang="it-IT" sz="1200" b="1" dirty="0" smtClean="0">
                <a:latin typeface="Century Gothic" panose="020B0502020202020204" pitchFamily="34" charset="0"/>
              </a:rPr>
              <a:t>roposta </a:t>
            </a:r>
            <a:r>
              <a:rPr lang="it-IT" sz="1200" b="1" dirty="0">
                <a:latin typeface="Century Gothic" panose="020B0502020202020204" pitchFamily="34" charset="0"/>
              </a:rPr>
              <a:t>agonistica </a:t>
            </a:r>
            <a:endParaRPr lang="it-IT" sz="1200" b="1" dirty="0" smtClean="0">
              <a:latin typeface="Century Gothic" panose="020B0502020202020204" pitchFamily="34" charset="0"/>
            </a:endParaRPr>
          </a:p>
          <a:p>
            <a:pPr>
              <a:lnSpc>
                <a:spcPct val="114000"/>
              </a:lnSpc>
            </a:pPr>
            <a:r>
              <a:rPr lang="it-IT" sz="1200" dirty="0" smtClean="0">
                <a:latin typeface="Century Gothic" panose="020B0502020202020204" pitchFamily="34" charset="0"/>
              </a:rPr>
              <a:t>Attività riservata agli studenti e  come consueto ripartita in prove di </a:t>
            </a:r>
            <a:r>
              <a:rPr lang="it-IT" sz="1200" b="1" dirty="0" smtClean="0">
                <a:solidFill>
                  <a:srgbClr val="C00000"/>
                </a:solidFill>
                <a:latin typeface="Century Gothic" panose="020B0502020202020204" pitchFamily="34" charset="0"/>
              </a:rPr>
              <a:t>cross, pista e staffette</a:t>
            </a:r>
            <a:r>
              <a:rPr lang="it-IT" sz="1200" dirty="0" smtClean="0">
                <a:latin typeface="Century Gothic" panose="020B0502020202020204" pitchFamily="34" charset="0"/>
              </a:rPr>
              <a:t>.</a:t>
            </a:r>
          </a:p>
          <a:p>
            <a:pPr>
              <a:lnSpc>
                <a:spcPct val="114000"/>
              </a:lnSpc>
            </a:pPr>
            <a:endParaRPr lang="it-IT" sz="1200" dirty="0" smtClean="0">
              <a:latin typeface="Century Gothic" panose="020B0502020202020204" pitchFamily="34" charset="0"/>
            </a:endParaRPr>
          </a:p>
          <a:p>
            <a:pPr>
              <a:lnSpc>
                <a:spcPct val="114000"/>
              </a:lnSpc>
            </a:pPr>
            <a:r>
              <a:rPr lang="it-IT" sz="1200" b="1" dirty="0" smtClean="0">
                <a:latin typeface="Century Gothic" panose="020B0502020202020204" pitchFamily="34" charset="0"/>
              </a:rPr>
              <a:t>Grande Evento</a:t>
            </a:r>
          </a:p>
          <a:p>
            <a:pPr>
              <a:lnSpc>
                <a:spcPct val="114000"/>
              </a:lnSpc>
            </a:pPr>
            <a:r>
              <a:rPr lang="it-IT" sz="1200" dirty="0" smtClean="0">
                <a:latin typeface="Century Gothic" panose="020B0502020202020204" pitchFamily="34" charset="0"/>
              </a:rPr>
              <a:t>Partecipazione per la scuola/e qualificata/e alla staffette del Palio dei Comuni programmato in occasione del </a:t>
            </a:r>
            <a:r>
              <a:rPr lang="it-IT" sz="1200" b="1" dirty="0" smtClean="0">
                <a:solidFill>
                  <a:srgbClr val="C00000"/>
                </a:solidFill>
                <a:latin typeface="Century Gothic" panose="020B0502020202020204" pitchFamily="34" charset="0"/>
              </a:rPr>
              <a:t>Golden Gala </a:t>
            </a:r>
            <a:r>
              <a:rPr lang="it-IT" sz="1200" dirty="0" smtClean="0">
                <a:latin typeface="Century Gothic" panose="020B0502020202020204" pitchFamily="34" charset="0"/>
              </a:rPr>
              <a:t>(Roma Stadio Olimpico giovedì 6 giugno 2019)</a:t>
            </a:r>
          </a:p>
          <a:p>
            <a:pPr>
              <a:lnSpc>
                <a:spcPct val="114000"/>
              </a:lnSpc>
            </a:pPr>
            <a:endParaRPr lang="it-IT" sz="1200" b="1" dirty="0" smtClean="0">
              <a:latin typeface="Century Gothic" panose="020B0502020202020204" pitchFamily="34" charset="0"/>
            </a:endParaRPr>
          </a:p>
          <a:p>
            <a:pPr>
              <a:lnSpc>
                <a:spcPct val="114000"/>
              </a:lnSpc>
            </a:pPr>
            <a:r>
              <a:rPr lang="it-IT" sz="1200" b="1" dirty="0" smtClean="0">
                <a:latin typeface="Century Gothic" panose="020B0502020202020204" pitchFamily="34" charset="0"/>
              </a:rPr>
              <a:t>Approfondimenti</a:t>
            </a:r>
            <a:r>
              <a:rPr lang="it-IT" sz="1200" dirty="0" smtClean="0">
                <a:latin typeface="Century Gothic" panose="020B0502020202020204" pitchFamily="34" charset="0"/>
              </a:rPr>
              <a:t> </a:t>
            </a:r>
            <a:r>
              <a:rPr lang="it-IT" sz="1200" b="1" dirty="0" smtClean="0">
                <a:latin typeface="Century Gothic" panose="020B0502020202020204" pitchFamily="34" charset="0"/>
              </a:rPr>
              <a:t>tecnici </a:t>
            </a:r>
          </a:p>
          <a:p>
            <a:pPr>
              <a:lnSpc>
                <a:spcPct val="114000"/>
              </a:lnSpc>
            </a:pPr>
            <a:r>
              <a:rPr lang="it-IT" sz="1200" b="1" dirty="0" smtClean="0">
                <a:solidFill>
                  <a:srgbClr val="C00000"/>
                </a:solidFill>
                <a:latin typeface="Century Gothic" panose="020B0502020202020204" pitchFamily="34" charset="0"/>
              </a:rPr>
              <a:t>Collaborazione tecnica </a:t>
            </a:r>
            <a:r>
              <a:rPr lang="it-IT" sz="1200" dirty="0" smtClean="0">
                <a:latin typeface="Century Gothic" panose="020B0502020202020204" pitchFamily="34" charset="0"/>
              </a:rPr>
              <a:t>tra Atletica 85 e Insegnati, per alcuni </a:t>
            </a:r>
            <a:r>
              <a:rPr lang="it-IT" sz="1200" dirty="0">
                <a:latin typeface="Century Gothic" panose="020B0502020202020204" pitchFamily="34" charset="0"/>
              </a:rPr>
              <a:t>gruppi di </a:t>
            </a:r>
            <a:r>
              <a:rPr lang="it-IT" sz="1200" dirty="0" smtClean="0">
                <a:latin typeface="Century Gothic" panose="020B0502020202020204" pitchFamily="34" charset="0"/>
              </a:rPr>
              <a:t>studenti, con modalità e tempi concordati direttamente con ogni singola scuola / insegnati interessati.</a:t>
            </a:r>
          </a:p>
          <a:p>
            <a:pPr>
              <a:lnSpc>
                <a:spcPct val="114000"/>
              </a:lnSpc>
            </a:pPr>
            <a:endParaRPr lang="it-IT" sz="1200" dirty="0" smtClean="0">
              <a:latin typeface="Century Gothic" panose="020B0502020202020204" pitchFamily="34" charset="0"/>
            </a:endParaRPr>
          </a:p>
          <a:p>
            <a:pPr>
              <a:lnSpc>
                <a:spcPct val="114000"/>
              </a:lnSpc>
            </a:pPr>
            <a:r>
              <a:rPr lang="it-IT" sz="1200" b="1" dirty="0" smtClean="0">
                <a:latin typeface="Century Gothic" panose="020B0502020202020204" pitchFamily="34" charset="0"/>
              </a:rPr>
              <a:t>Aggiornamento</a:t>
            </a:r>
          </a:p>
          <a:p>
            <a:pPr>
              <a:lnSpc>
                <a:spcPct val="114000"/>
              </a:lnSpc>
            </a:pPr>
            <a:r>
              <a:rPr lang="it-IT" sz="1200" b="1" dirty="0" smtClean="0">
                <a:solidFill>
                  <a:srgbClr val="C00000"/>
                </a:solidFill>
                <a:latin typeface="Century Gothic" panose="020B0502020202020204" pitchFamily="34" charset="0"/>
              </a:rPr>
              <a:t>Sessioni di aggiornamento </a:t>
            </a:r>
            <a:r>
              <a:rPr lang="it-IT" sz="1200" dirty="0" smtClean="0">
                <a:latin typeface="Century Gothic" panose="020B0502020202020204" pitchFamily="34" charset="0"/>
              </a:rPr>
              <a:t>riservate agli insegnanti su temi relativi a: valutazione funzionale, tecnica e allenamento corse / salti / lanci, ecc. (calendario da definire)</a:t>
            </a:r>
            <a:endParaRPr lang="it-IT" sz="1200" dirty="0">
              <a:latin typeface="Century Gothic" panose="020B0502020202020204" pitchFamily="34" charset="0"/>
            </a:endParaRPr>
          </a:p>
        </p:txBody>
      </p:sp>
    </p:spTree>
    <p:extLst>
      <p:ext uri="{BB962C8B-B14F-4D97-AF65-F5344CB8AC3E}">
        <p14:creationId xmlns:p14="http://schemas.microsoft.com/office/powerpoint/2010/main" val="42885188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11561" y="276068"/>
            <a:ext cx="4896544" cy="379527"/>
          </a:xfrm>
          <a:prstGeom prst="rect">
            <a:avLst/>
          </a:prstGeom>
        </p:spPr>
        <p:txBody>
          <a:bodyPr wrap="square">
            <a:spAutoFit/>
          </a:bodyPr>
          <a:lstStyle/>
          <a:p>
            <a:pPr algn="just">
              <a:lnSpc>
                <a:spcPct val="114000"/>
              </a:lnSpc>
              <a:spcAft>
                <a:spcPts val="600"/>
              </a:spcAft>
            </a:pPr>
            <a:r>
              <a:rPr lang="it-IT" b="1" dirty="0" smtClean="0">
                <a:latin typeface="Century Gothic" panose="020B0502020202020204" pitchFamily="34" charset="0"/>
                <a:ea typeface="Roboto" panose="02000000000000000000" pitchFamily="2" charset="0"/>
              </a:rPr>
              <a:t>Programma</a:t>
            </a:r>
          </a:p>
        </p:txBody>
      </p:sp>
      <p:graphicFrame>
        <p:nvGraphicFramePr>
          <p:cNvPr id="5" name="Tabella 4"/>
          <p:cNvGraphicFramePr>
            <a:graphicFrameLocks noGrp="1"/>
          </p:cNvGraphicFramePr>
          <p:nvPr>
            <p:extLst>
              <p:ext uri="{D42A27DB-BD31-4B8C-83A1-F6EECF244321}">
                <p14:modId xmlns:p14="http://schemas.microsoft.com/office/powerpoint/2010/main" val="3642782995"/>
              </p:ext>
            </p:extLst>
          </p:nvPr>
        </p:nvGraphicFramePr>
        <p:xfrm>
          <a:off x="622195" y="670176"/>
          <a:ext cx="8208911" cy="3078480"/>
        </p:xfrm>
        <a:graphic>
          <a:graphicData uri="http://schemas.openxmlformats.org/drawingml/2006/table">
            <a:tbl>
              <a:tblPr firstRow="1" bandRow="1">
                <a:tableStyleId>{9DCAF9ED-07DC-4A11-8D7F-57B35C25682E}</a:tableStyleId>
              </a:tblPr>
              <a:tblGrid>
                <a:gridCol w="1941892"/>
                <a:gridCol w="1412286"/>
                <a:gridCol w="1686381"/>
                <a:gridCol w="1728192"/>
                <a:gridCol w="1440160"/>
              </a:tblGrid>
              <a:tr h="370840">
                <a:tc>
                  <a:txBody>
                    <a:bodyPr/>
                    <a:lstStyle/>
                    <a:p>
                      <a:pPr algn="ctr"/>
                      <a:r>
                        <a:rPr lang="it-IT" sz="1100" b="1" u="none" strike="noStrike" baseline="0" dirty="0" smtClean="0">
                          <a:latin typeface="Century Gothic" panose="020B0502020202020204" pitchFamily="34" charset="0"/>
                        </a:rPr>
                        <a:t>Manifestazione</a:t>
                      </a:r>
                      <a:endParaRPr lang="it-IT" sz="1100" b="1" dirty="0">
                        <a:solidFill>
                          <a:schemeClr val="bg1"/>
                        </a:solidFill>
                        <a:latin typeface="Century Gothic" panose="020B0502020202020204" pitchFamily="34" charset="0"/>
                      </a:endParaRPr>
                    </a:p>
                  </a:txBody>
                  <a:tcPr/>
                </a:tc>
                <a:tc>
                  <a:txBody>
                    <a:bodyPr/>
                    <a:lstStyle/>
                    <a:p>
                      <a:pPr algn="ctr"/>
                      <a:r>
                        <a:rPr lang="it-IT" sz="1100" b="1" u="none" strike="noStrike" baseline="0" dirty="0" smtClean="0">
                          <a:latin typeface="Century Gothic" panose="020B0502020202020204" pitchFamily="34" charset="0"/>
                        </a:rPr>
                        <a:t>Per Chi</a:t>
                      </a:r>
                      <a:endParaRPr lang="it-IT" sz="1100" b="1" dirty="0">
                        <a:solidFill>
                          <a:schemeClr val="bg1"/>
                        </a:solidFill>
                        <a:latin typeface="Century Gothic" panose="020B0502020202020204" pitchFamily="34" charset="0"/>
                      </a:endParaRPr>
                    </a:p>
                  </a:txBody>
                  <a:tcPr/>
                </a:tc>
                <a:tc>
                  <a:txBody>
                    <a:bodyPr/>
                    <a:lstStyle/>
                    <a:p>
                      <a:pPr algn="ctr"/>
                      <a:r>
                        <a:rPr lang="it-IT" sz="1100" b="1" dirty="0" smtClean="0">
                          <a:solidFill>
                            <a:schemeClr val="bg1"/>
                          </a:solidFill>
                          <a:latin typeface="Century Gothic" panose="020B0502020202020204" pitchFamily="34" charset="0"/>
                        </a:rPr>
                        <a:t>Data</a:t>
                      </a:r>
                      <a:endParaRPr lang="it-IT" sz="1100" b="1" dirty="0">
                        <a:solidFill>
                          <a:schemeClr val="bg1"/>
                        </a:solidFill>
                        <a:latin typeface="Century Gothic" panose="020B0502020202020204" pitchFamily="34" charset="0"/>
                      </a:endParaRPr>
                    </a:p>
                  </a:txBody>
                  <a:tcPr/>
                </a:tc>
                <a:tc>
                  <a:txBody>
                    <a:bodyPr/>
                    <a:lstStyle/>
                    <a:p>
                      <a:pPr algn="ctr"/>
                      <a:r>
                        <a:rPr lang="it-IT" sz="1100" b="1" dirty="0" smtClean="0">
                          <a:solidFill>
                            <a:schemeClr val="bg1"/>
                          </a:solidFill>
                          <a:latin typeface="Century Gothic" panose="020B0502020202020204" pitchFamily="34" charset="0"/>
                        </a:rPr>
                        <a:t>Data Riserva</a:t>
                      </a:r>
                      <a:endParaRPr lang="it-IT" sz="1100" b="1" dirty="0">
                        <a:solidFill>
                          <a:schemeClr val="bg1"/>
                        </a:solidFill>
                        <a:latin typeface="Century Gothic" panose="020B0502020202020204" pitchFamily="34" charset="0"/>
                      </a:endParaRPr>
                    </a:p>
                  </a:txBody>
                  <a:tcPr/>
                </a:tc>
                <a:tc>
                  <a:txBody>
                    <a:bodyPr/>
                    <a:lstStyle/>
                    <a:p>
                      <a:pPr algn="ctr"/>
                      <a:r>
                        <a:rPr lang="it-IT" sz="1100" b="1" dirty="0" smtClean="0">
                          <a:latin typeface="Century Gothic" panose="020B0502020202020204" pitchFamily="34" charset="0"/>
                        </a:rPr>
                        <a:t>Dove</a:t>
                      </a:r>
                      <a:endParaRPr lang="it-IT" sz="1100" b="1" dirty="0">
                        <a:solidFill>
                          <a:schemeClr val="bg1"/>
                        </a:solidFill>
                        <a:latin typeface="Century Gothic" panose="020B0502020202020204" pitchFamily="34" charset="0"/>
                      </a:endParaRPr>
                    </a:p>
                  </a:txBody>
                  <a:tcPr/>
                </a:tc>
              </a:tr>
              <a:tr h="370840">
                <a:tc>
                  <a:txBody>
                    <a:bodyPr/>
                    <a:lstStyle/>
                    <a:p>
                      <a:pPr algn="ctr"/>
                      <a:r>
                        <a:rPr lang="it-IT" sz="1100" b="1" dirty="0" smtClean="0">
                          <a:latin typeface="Century Gothic" panose="020B0502020202020204" pitchFamily="34" charset="0"/>
                        </a:rPr>
                        <a:t>Cross Country </a:t>
                      </a:r>
                      <a:r>
                        <a:rPr lang="it-IT" sz="1100" b="1" dirty="0" err="1" smtClean="0">
                          <a:latin typeface="Century Gothic" panose="020B0502020202020204" pitchFamily="34" charset="0"/>
                        </a:rPr>
                        <a:t>Day</a:t>
                      </a:r>
                      <a:endParaRPr lang="it-IT" sz="1100" b="1" dirty="0">
                        <a:solidFill>
                          <a:schemeClr val="tx1"/>
                        </a:solidFill>
                        <a:latin typeface="Century Gothic" panose="020B0502020202020204" pitchFamily="34" charset="0"/>
                      </a:endParaRPr>
                    </a:p>
                  </a:txBody>
                  <a:tcPr/>
                </a:tc>
                <a:tc>
                  <a:txBody>
                    <a:bodyPr/>
                    <a:lstStyle/>
                    <a:p>
                      <a:pPr algn="ctr"/>
                      <a:r>
                        <a:rPr lang="it-IT" sz="1100" b="1" dirty="0" smtClean="0">
                          <a:latin typeface="Century Gothic" panose="020B0502020202020204" pitchFamily="34" charset="0"/>
                        </a:rPr>
                        <a:t>Tutti</a:t>
                      </a:r>
                      <a:endParaRPr lang="it-IT" sz="1100" b="1" dirty="0">
                        <a:solidFill>
                          <a:schemeClr val="tx1"/>
                        </a:solidFill>
                        <a:latin typeface="Century Gothic" panose="020B0502020202020204" pitchFamily="34" charset="0"/>
                      </a:endParaRPr>
                    </a:p>
                  </a:txBody>
                  <a:tcPr/>
                </a:tc>
                <a:tc>
                  <a:txBody>
                    <a:bodyPr/>
                    <a:lstStyle/>
                    <a:p>
                      <a:pPr algn="ctr"/>
                      <a:r>
                        <a:rPr lang="it-IT" sz="1100" b="1" dirty="0" smtClean="0">
                          <a:solidFill>
                            <a:schemeClr val="tx1"/>
                          </a:solidFill>
                          <a:latin typeface="Century Gothic" panose="020B0502020202020204" pitchFamily="34" charset="0"/>
                        </a:rPr>
                        <a:t>20/12/2018</a:t>
                      </a:r>
                      <a:endParaRPr lang="it-IT" sz="1100" b="1" dirty="0">
                        <a:solidFill>
                          <a:schemeClr val="tx1"/>
                        </a:solidFill>
                        <a:latin typeface="Century Gothic" panose="020B0502020202020204" pitchFamily="34" charset="0"/>
                      </a:endParaRPr>
                    </a:p>
                  </a:txBody>
                  <a:tcPr/>
                </a:tc>
                <a:tc>
                  <a:txBody>
                    <a:bodyPr/>
                    <a:lstStyle/>
                    <a:p>
                      <a:pPr algn="ctr"/>
                      <a:r>
                        <a:rPr lang="it-IT" sz="1100" b="1" dirty="0" smtClean="0">
                          <a:solidFill>
                            <a:schemeClr val="tx1"/>
                          </a:solidFill>
                          <a:latin typeface="Century Gothic" panose="020B0502020202020204" pitchFamily="34" charset="0"/>
                        </a:rPr>
                        <a:t>15/01/2019</a:t>
                      </a:r>
                      <a:endParaRPr lang="it-IT" sz="1100" b="1" dirty="0">
                        <a:solidFill>
                          <a:schemeClr val="tx1"/>
                        </a:solidFill>
                        <a:latin typeface="Century Gothic" panose="020B0502020202020204" pitchFamily="34" charset="0"/>
                      </a:endParaRPr>
                    </a:p>
                  </a:txBody>
                  <a:tcPr/>
                </a:tc>
                <a:tc>
                  <a:txBody>
                    <a:bodyPr/>
                    <a:lstStyle/>
                    <a:p>
                      <a:pPr algn="ctr"/>
                      <a:r>
                        <a:rPr lang="it-IT" sz="1100" b="1" dirty="0" smtClean="0">
                          <a:solidFill>
                            <a:schemeClr val="tx1"/>
                          </a:solidFill>
                          <a:latin typeface="Century Gothic" panose="020B0502020202020204" pitchFamily="34" charset="0"/>
                        </a:rPr>
                        <a:t>Graziola</a:t>
                      </a:r>
                      <a:endParaRPr lang="it-IT" sz="1100" b="1" dirty="0">
                        <a:solidFill>
                          <a:schemeClr val="tx1"/>
                        </a:solidFill>
                        <a:latin typeface="Century Gothic" panose="020B0502020202020204" pitchFamily="34" charset="0"/>
                      </a:endParaRPr>
                    </a:p>
                  </a:txBody>
                  <a:tcPr/>
                </a:tc>
              </a:tr>
              <a:tr h="370840">
                <a:tc>
                  <a:txBody>
                    <a:bodyPr/>
                    <a:lstStyle/>
                    <a:p>
                      <a:pPr algn="ctr"/>
                      <a:r>
                        <a:rPr lang="it-IT" sz="1100" b="1" dirty="0" smtClean="0">
                          <a:latin typeface="Century Gothic" panose="020B0502020202020204" pitchFamily="34" charset="0"/>
                        </a:rPr>
                        <a:t>Pista</a:t>
                      </a:r>
                      <a:endParaRPr lang="it-IT" sz="1100" b="1" dirty="0">
                        <a:solidFill>
                          <a:schemeClr val="tx1"/>
                        </a:solidFill>
                        <a:latin typeface="Century Gothic" panose="020B0502020202020204" pitchFamily="34" charset="0"/>
                      </a:endParaRPr>
                    </a:p>
                  </a:txBody>
                  <a:tcPr/>
                </a:tc>
                <a:tc>
                  <a:txBody>
                    <a:bodyPr/>
                    <a:lstStyle/>
                    <a:p>
                      <a:pPr algn="ctr"/>
                      <a:r>
                        <a:rPr lang="it-IT" sz="1100" b="1" dirty="0" smtClean="0">
                          <a:latin typeface="Century Gothic" panose="020B0502020202020204" pitchFamily="34" charset="0"/>
                        </a:rPr>
                        <a:t>Allievi</a:t>
                      </a:r>
                      <a:r>
                        <a:rPr lang="it-IT" sz="1100" b="1" baseline="0" dirty="0" smtClean="0">
                          <a:latin typeface="Century Gothic" panose="020B0502020202020204" pitchFamily="34" charset="0"/>
                        </a:rPr>
                        <a:t> e Junior</a:t>
                      </a:r>
                      <a:endParaRPr lang="it-IT" sz="1100" b="1" dirty="0">
                        <a:solidFill>
                          <a:schemeClr val="tx1"/>
                        </a:solidFill>
                        <a:latin typeface="Century Gothic" panose="020B0502020202020204" pitchFamily="34" charset="0"/>
                      </a:endParaRPr>
                    </a:p>
                  </a:txBody>
                  <a:tcPr/>
                </a:tc>
                <a:tc>
                  <a:txBody>
                    <a:bodyPr/>
                    <a:lstStyle/>
                    <a:p>
                      <a:pPr algn="ctr"/>
                      <a:r>
                        <a:rPr lang="it-IT" sz="1100" b="1" dirty="0" smtClean="0">
                          <a:solidFill>
                            <a:schemeClr val="tx1"/>
                          </a:solidFill>
                          <a:latin typeface="Century Gothic" panose="020B0502020202020204" pitchFamily="34" charset="0"/>
                        </a:rPr>
                        <a:t>16/04/2019</a:t>
                      </a:r>
                      <a:endParaRPr lang="it-IT" sz="1100" b="1" dirty="0">
                        <a:solidFill>
                          <a:schemeClr val="tx1"/>
                        </a:solidFill>
                        <a:latin typeface="Century Gothic" panose="020B0502020202020204" pitchFamily="34" charset="0"/>
                      </a:endParaRPr>
                    </a:p>
                  </a:txBody>
                  <a:tcPr/>
                </a:tc>
                <a:tc>
                  <a:txBody>
                    <a:bodyPr/>
                    <a:lstStyle/>
                    <a:p>
                      <a:pPr algn="ctr"/>
                      <a:r>
                        <a:rPr lang="it-IT" sz="1100" b="1" dirty="0" smtClean="0">
                          <a:solidFill>
                            <a:schemeClr val="tx1"/>
                          </a:solidFill>
                          <a:latin typeface="Century Gothic" panose="020B0502020202020204" pitchFamily="34" charset="0"/>
                        </a:rPr>
                        <a:t>17/04/2019</a:t>
                      </a:r>
                      <a:endParaRPr lang="it-IT" sz="1100" b="1" dirty="0">
                        <a:solidFill>
                          <a:schemeClr val="tx1"/>
                        </a:solidFill>
                        <a:latin typeface="Century Gothic" panose="020B0502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100" b="1" dirty="0" smtClean="0">
                          <a:solidFill>
                            <a:schemeClr val="tx1"/>
                          </a:solidFill>
                          <a:latin typeface="Century Gothic" panose="020B0502020202020204" pitchFamily="34" charset="0"/>
                        </a:rPr>
                        <a:t>Graziola</a:t>
                      </a:r>
                    </a:p>
                  </a:txBody>
                  <a:tcPr/>
                </a:tc>
              </a:tr>
              <a:tr h="370840">
                <a:tc>
                  <a:txBody>
                    <a:bodyPr/>
                    <a:lstStyle/>
                    <a:p>
                      <a:pPr algn="ctr"/>
                      <a:r>
                        <a:rPr lang="it-IT" sz="1100" b="1" dirty="0" smtClean="0">
                          <a:latin typeface="Century Gothic" panose="020B0502020202020204" pitchFamily="34" charset="0"/>
                        </a:rPr>
                        <a:t>Pista</a:t>
                      </a:r>
                      <a:endParaRPr lang="it-IT" sz="1100" b="1" dirty="0">
                        <a:solidFill>
                          <a:schemeClr val="tx1"/>
                        </a:solidFill>
                        <a:latin typeface="Century Gothic" panose="020B0502020202020204" pitchFamily="34" charset="0"/>
                      </a:endParaRPr>
                    </a:p>
                  </a:txBody>
                  <a:tcPr/>
                </a:tc>
                <a:tc>
                  <a:txBody>
                    <a:bodyPr/>
                    <a:lstStyle/>
                    <a:p>
                      <a:pPr algn="ctr"/>
                      <a:r>
                        <a:rPr lang="it-IT" sz="1100" b="1" dirty="0" smtClean="0">
                          <a:latin typeface="Century Gothic" panose="020B0502020202020204" pitchFamily="34" charset="0"/>
                        </a:rPr>
                        <a:t>Cadetti/e</a:t>
                      </a:r>
                      <a:endParaRPr lang="it-IT" sz="1100" b="1" dirty="0">
                        <a:solidFill>
                          <a:schemeClr val="tx1"/>
                        </a:solidFill>
                        <a:latin typeface="Century Gothic" panose="020B0502020202020204" pitchFamily="34" charset="0"/>
                      </a:endParaRPr>
                    </a:p>
                  </a:txBody>
                  <a:tcPr/>
                </a:tc>
                <a:tc>
                  <a:txBody>
                    <a:bodyPr/>
                    <a:lstStyle/>
                    <a:p>
                      <a:pPr algn="ctr"/>
                      <a:r>
                        <a:rPr lang="it-IT" sz="1100" b="1" dirty="0" smtClean="0">
                          <a:solidFill>
                            <a:schemeClr val="tx1"/>
                          </a:solidFill>
                          <a:latin typeface="Century Gothic" panose="020B0502020202020204" pitchFamily="34" charset="0"/>
                        </a:rPr>
                        <a:t>16/04/2019</a:t>
                      </a:r>
                      <a:endParaRPr lang="it-IT" sz="1100" b="1" dirty="0">
                        <a:solidFill>
                          <a:schemeClr val="tx1"/>
                        </a:solidFill>
                        <a:latin typeface="Century Gothic" panose="020B0502020202020204" pitchFamily="34" charset="0"/>
                      </a:endParaRPr>
                    </a:p>
                  </a:txBody>
                  <a:tcPr/>
                </a:tc>
                <a:tc>
                  <a:txBody>
                    <a:bodyPr/>
                    <a:lstStyle/>
                    <a:p>
                      <a:pPr algn="ctr"/>
                      <a:r>
                        <a:rPr lang="it-IT" sz="1100" b="1" dirty="0" smtClean="0">
                          <a:solidFill>
                            <a:schemeClr val="tx1"/>
                          </a:solidFill>
                          <a:latin typeface="Century Gothic" panose="020B0502020202020204" pitchFamily="34" charset="0"/>
                        </a:rPr>
                        <a:t>17/04/2019</a:t>
                      </a:r>
                      <a:endParaRPr lang="it-IT" sz="1100" b="1" dirty="0">
                        <a:solidFill>
                          <a:schemeClr val="tx1"/>
                        </a:solidFill>
                        <a:latin typeface="Century Gothic" panose="020B0502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100" b="1" dirty="0" smtClean="0">
                          <a:solidFill>
                            <a:schemeClr val="tx1"/>
                          </a:solidFill>
                          <a:latin typeface="Century Gothic" panose="020B0502020202020204" pitchFamily="34" charset="0"/>
                        </a:rPr>
                        <a:t>Graziola</a:t>
                      </a:r>
                    </a:p>
                  </a:txBody>
                  <a:tcPr/>
                </a:tc>
              </a:tr>
              <a:tr h="370840">
                <a:tc>
                  <a:txBody>
                    <a:bodyPr/>
                    <a:lstStyle/>
                    <a:p>
                      <a:pPr algn="ctr"/>
                      <a:r>
                        <a:rPr lang="it-IT" sz="1100" b="1" dirty="0" smtClean="0">
                          <a:latin typeface="Century Gothic" panose="020B0502020202020204" pitchFamily="34" charset="0"/>
                        </a:rPr>
                        <a:t>Pista</a:t>
                      </a:r>
                      <a:endParaRPr lang="it-IT" sz="1100" b="1" dirty="0">
                        <a:solidFill>
                          <a:schemeClr val="tx1"/>
                        </a:solidFill>
                        <a:latin typeface="Century Gothic" panose="020B0502020202020204" pitchFamily="34" charset="0"/>
                      </a:endParaRPr>
                    </a:p>
                  </a:txBody>
                  <a:tcPr/>
                </a:tc>
                <a:tc>
                  <a:txBody>
                    <a:bodyPr/>
                    <a:lstStyle/>
                    <a:p>
                      <a:pPr algn="ctr"/>
                      <a:r>
                        <a:rPr lang="it-IT" sz="1100" b="1" smtClean="0">
                          <a:latin typeface="Century Gothic" panose="020B0502020202020204" pitchFamily="34" charset="0"/>
                        </a:rPr>
                        <a:t>Ragazzi/e</a:t>
                      </a:r>
                      <a:endParaRPr lang="it-IT" sz="1100" b="1" dirty="0">
                        <a:solidFill>
                          <a:schemeClr val="tx1"/>
                        </a:solidFill>
                        <a:latin typeface="Century Gothic" panose="020B0502020202020204" pitchFamily="34" charset="0"/>
                      </a:endParaRPr>
                    </a:p>
                  </a:txBody>
                  <a:tcPr/>
                </a:tc>
                <a:tc>
                  <a:txBody>
                    <a:bodyPr/>
                    <a:lstStyle/>
                    <a:p>
                      <a:pPr algn="ctr"/>
                      <a:r>
                        <a:rPr lang="it-IT" sz="1100" b="1" dirty="0" smtClean="0">
                          <a:solidFill>
                            <a:schemeClr val="tx1"/>
                          </a:solidFill>
                          <a:latin typeface="Century Gothic" panose="020B0502020202020204" pitchFamily="34" charset="0"/>
                        </a:rPr>
                        <a:t>07/05/2019</a:t>
                      </a:r>
                      <a:endParaRPr lang="it-IT" sz="1100" b="1" dirty="0">
                        <a:solidFill>
                          <a:schemeClr val="tx1"/>
                        </a:solidFill>
                        <a:latin typeface="Century Gothic" panose="020B0502020202020204" pitchFamily="34" charset="0"/>
                      </a:endParaRPr>
                    </a:p>
                  </a:txBody>
                  <a:tcPr/>
                </a:tc>
                <a:tc>
                  <a:txBody>
                    <a:bodyPr/>
                    <a:lstStyle/>
                    <a:p>
                      <a:pPr algn="ctr"/>
                      <a:r>
                        <a:rPr lang="it-IT" sz="1100" b="1" dirty="0" smtClean="0">
                          <a:solidFill>
                            <a:schemeClr val="tx1"/>
                          </a:solidFill>
                          <a:latin typeface="Century Gothic" panose="020B0502020202020204" pitchFamily="34" charset="0"/>
                        </a:rPr>
                        <a:t>08/05/2019</a:t>
                      </a:r>
                      <a:endParaRPr lang="it-IT" sz="1100" b="1" dirty="0">
                        <a:solidFill>
                          <a:schemeClr val="tx1"/>
                        </a:solidFill>
                        <a:latin typeface="Century Gothic" panose="020B0502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100" b="1" dirty="0" smtClean="0">
                          <a:solidFill>
                            <a:schemeClr val="tx1"/>
                          </a:solidFill>
                          <a:latin typeface="Century Gothic" panose="020B0502020202020204" pitchFamily="34" charset="0"/>
                        </a:rPr>
                        <a:t>Graziola</a:t>
                      </a:r>
                    </a:p>
                  </a:txBody>
                  <a:tcPr/>
                </a:tc>
              </a:tr>
              <a:tr h="370840">
                <a:tc>
                  <a:txBody>
                    <a:bodyPr/>
                    <a:lstStyle/>
                    <a:p>
                      <a:pPr algn="ctr"/>
                      <a:r>
                        <a:rPr lang="it-IT" sz="1100" b="1" dirty="0" smtClean="0">
                          <a:latin typeface="Century Gothic" panose="020B0502020202020204" pitchFamily="34" charset="0"/>
                        </a:rPr>
                        <a:t>Staffette in Piazza</a:t>
                      </a:r>
                      <a:endParaRPr lang="it-IT" sz="1100" b="1" dirty="0">
                        <a:solidFill>
                          <a:schemeClr val="tx1"/>
                        </a:solidFill>
                        <a:latin typeface="Century Gothic" panose="020B0502020202020204" pitchFamily="34" charset="0"/>
                      </a:endParaRPr>
                    </a:p>
                  </a:txBody>
                  <a:tcPr/>
                </a:tc>
                <a:tc>
                  <a:txBody>
                    <a:bodyPr/>
                    <a:lstStyle/>
                    <a:p>
                      <a:pPr algn="ctr"/>
                      <a:r>
                        <a:rPr lang="it-IT" sz="1100" b="1" dirty="0" smtClean="0">
                          <a:latin typeface="Century Gothic" panose="020B0502020202020204" pitchFamily="34" charset="0"/>
                        </a:rPr>
                        <a:t>Tutti</a:t>
                      </a:r>
                      <a:endParaRPr lang="it-IT" sz="1100" b="1" dirty="0">
                        <a:solidFill>
                          <a:schemeClr val="bg1"/>
                        </a:solidFill>
                        <a:latin typeface="Century Gothic" panose="020B0502020202020204" pitchFamily="34" charset="0"/>
                      </a:endParaRPr>
                    </a:p>
                  </a:txBody>
                  <a:tcPr/>
                </a:tc>
                <a:tc>
                  <a:txBody>
                    <a:bodyPr/>
                    <a:lstStyle/>
                    <a:p>
                      <a:pPr algn="ctr"/>
                      <a:r>
                        <a:rPr lang="it-IT" sz="1100" b="1" dirty="0" smtClean="0">
                          <a:solidFill>
                            <a:schemeClr val="tx1"/>
                          </a:solidFill>
                          <a:latin typeface="Century Gothic" panose="020B0502020202020204" pitchFamily="34" charset="0"/>
                        </a:rPr>
                        <a:t>15/05/2019</a:t>
                      </a:r>
                      <a:endParaRPr lang="it-IT" sz="1100" b="1" dirty="0">
                        <a:solidFill>
                          <a:schemeClr val="tx1"/>
                        </a:solidFill>
                        <a:latin typeface="Century Gothic" panose="020B0502020202020204" pitchFamily="34" charset="0"/>
                      </a:endParaRPr>
                    </a:p>
                  </a:txBody>
                  <a:tcPr/>
                </a:tc>
                <a:tc>
                  <a:txBody>
                    <a:bodyPr/>
                    <a:lstStyle/>
                    <a:p>
                      <a:pPr algn="ctr"/>
                      <a:r>
                        <a:rPr lang="it-IT" sz="1100" b="1" dirty="0" smtClean="0">
                          <a:solidFill>
                            <a:schemeClr val="tx1"/>
                          </a:solidFill>
                          <a:latin typeface="Century Gothic" panose="020B0502020202020204" pitchFamily="34" charset="0"/>
                        </a:rPr>
                        <a:t>16/05/2019</a:t>
                      </a:r>
                      <a:endParaRPr lang="it-IT" sz="1100" b="1" dirty="0">
                        <a:solidFill>
                          <a:schemeClr val="tx1"/>
                        </a:solidFill>
                        <a:latin typeface="Century Gothic" panose="020B0502020202020204" pitchFamily="34" charset="0"/>
                      </a:endParaRPr>
                    </a:p>
                  </a:txBody>
                  <a:tcPr/>
                </a:tc>
                <a:tc>
                  <a:txBody>
                    <a:bodyPr/>
                    <a:lstStyle/>
                    <a:p>
                      <a:pPr marL="0" algn="ctr" defTabSz="914400" rtl="0" eaLnBrk="1" latinLnBrk="0" hangingPunct="1"/>
                      <a:r>
                        <a:rPr lang="it-IT" sz="1100" b="1" kern="1200" dirty="0" smtClean="0">
                          <a:solidFill>
                            <a:schemeClr val="tx1"/>
                          </a:solidFill>
                          <a:latin typeface="Century Gothic" panose="020B0502020202020204" pitchFamily="34" charset="0"/>
                          <a:ea typeface="+mn-ea"/>
                          <a:cs typeface="+mn-cs"/>
                        </a:rPr>
                        <a:t>Piazza</a:t>
                      </a:r>
                      <a:r>
                        <a:rPr lang="it-IT" sz="1100" b="1" kern="1200" baseline="0" dirty="0" smtClean="0">
                          <a:solidFill>
                            <a:schemeClr val="tx1"/>
                          </a:solidFill>
                          <a:latin typeface="Century Gothic" panose="020B0502020202020204" pitchFamily="34" charset="0"/>
                          <a:ea typeface="+mn-ea"/>
                          <a:cs typeface="+mn-cs"/>
                        </a:rPr>
                        <a:t> del Popolo, Faenza</a:t>
                      </a:r>
                      <a:endParaRPr lang="it-IT" sz="1100" b="1" kern="1200" dirty="0">
                        <a:solidFill>
                          <a:schemeClr val="tx1"/>
                        </a:solidFill>
                        <a:latin typeface="Century Gothic" panose="020B0502020202020204" pitchFamily="34" charset="0"/>
                        <a:ea typeface="+mn-ea"/>
                        <a:cs typeface="+mn-cs"/>
                      </a:endParaRPr>
                    </a:p>
                  </a:txBody>
                  <a:tcPr/>
                </a:tc>
              </a:tr>
              <a:tr h="370840">
                <a:tc>
                  <a:txBody>
                    <a:bodyPr/>
                    <a:lstStyle/>
                    <a:p>
                      <a:pPr algn="ctr"/>
                      <a:r>
                        <a:rPr lang="it-IT" sz="1100" b="1" dirty="0" smtClean="0">
                          <a:solidFill>
                            <a:schemeClr val="tx1"/>
                          </a:solidFill>
                          <a:latin typeface="Century Gothic" panose="020B0502020202020204" pitchFamily="34" charset="0"/>
                        </a:rPr>
                        <a:t>Palio dei Comuni</a:t>
                      </a:r>
                      <a:endParaRPr lang="it-IT" sz="1100" b="1" dirty="0">
                        <a:solidFill>
                          <a:schemeClr val="tx1"/>
                        </a:solidFill>
                        <a:latin typeface="Century Gothic" panose="020B0502020202020204" pitchFamily="34" charset="0"/>
                      </a:endParaRPr>
                    </a:p>
                  </a:txBody>
                  <a:tcPr/>
                </a:tc>
                <a:tc>
                  <a:txBody>
                    <a:bodyPr/>
                    <a:lstStyle/>
                    <a:p>
                      <a:pPr marL="0" algn="ctr" defTabSz="914400" rtl="0" eaLnBrk="1" latinLnBrk="0" hangingPunct="1"/>
                      <a:r>
                        <a:rPr lang="it-IT" sz="1100" b="1" kern="1200" dirty="0" smtClean="0">
                          <a:solidFill>
                            <a:schemeClr val="dk1"/>
                          </a:solidFill>
                          <a:latin typeface="Century Gothic" panose="020B0502020202020204" pitchFamily="34" charset="0"/>
                          <a:ea typeface="+mn-ea"/>
                          <a:cs typeface="+mn-cs"/>
                        </a:rPr>
                        <a:t>Cadetti e Ragazzi</a:t>
                      </a:r>
                      <a:endParaRPr lang="it-IT" sz="1100" b="1" kern="1200" dirty="0">
                        <a:solidFill>
                          <a:schemeClr val="dk1"/>
                        </a:solidFill>
                        <a:latin typeface="Century Gothic" panose="020B0502020202020204" pitchFamily="34" charset="0"/>
                        <a:ea typeface="+mn-ea"/>
                        <a:cs typeface="+mn-cs"/>
                      </a:endParaRPr>
                    </a:p>
                  </a:txBody>
                  <a:tcPr/>
                </a:tc>
                <a:tc gridSpan="2">
                  <a:txBody>
                    <a:bodyPr/>
                    <a:lstStyle/>
                    <a:p>
                      <a:pPr algn="ctr"/>
                      <a:r>
                        <a:rPr lang="it-IT" sz="1100" b="1" dirty="0" smtClean="0">
                          <a:solidFill>
                            <a:schemeClr val="tx1"/>
                          </a:solidFill>
                          <a:latin typeface="Century Gothic" panose="020B0502020202020204" pitchFamily="34" charset="0"/>
                        </a:rPr>
                        <a:t>06/06/2019</a:t>
                      </a:r>
                      <a:endParaRPr lang="it-IT" sz="1100" b="1" dirty="0">
                        <a:solidFill>
                          <a:schemeClr val="tx1"/>
                        </a:solidFill>
                        <a:latin typeface="Century Gothic" panose="020B0502020202020204" pitchFamily="34" charset="0"/>
                      </a:endParaRPr>
                    </a:p>
                  </a:txBody>
                  <a:tcPr/>
                </a:tc>
                <a:tc hMerge="1">
                  <a:txBody>
                    <a:bodyPr/>
                    <a:lstStyle/>
                    <a:p>
                      <a:pPr algn="ctr"/>
                      <a:endParaRPr lang="it-IT" sz="1100" b="1" dirty="0">
                        <a:solidFill>
                          <a:schemeClr val="tx1"/>
                        </a:solidFill>
                        <a:latin typeface="Century Gothic" panose="020B0502020202020204" pitchFamily="34" charset="0"/>
                      </a:endParaRPr>
                    </a:p>
                  </a:txBody>
                  <a:tcPr/>
                </a:tc>
                <a:tc>
                  <a:txBody>
                    <a:bodyPr/>
                    <a:lstStyle/>
                    <a:p>
                      <a:pPr marL="0" algn="ctr" defTabSz="914400" rtl="0" eaLnBrk="1" latinLnBrk="0" hangingPunct="1"/>
                      <a:r>
                        <a:rPr lang="it-IT" sz="1100" b="1" kern="1200" dirty="0" smtClean="0">
                          <a:solidFill>
                            <a:schemeClr val="tx1"/>
                          </a:solidFill>
                          <a:latin typeface="Century Gothic" panose="020B0502020202020204" pitchFamily="34" charset="0"/>
                          <a:ea typeface="+mn-ea"/>
                          <a:cs typeface="+mn-cs"/>
                        </a:rPr>
                        <a:t>Stadio Olimpico, Roma</a:t>
                      </a:r>
                      <a:endParaRPr lang="it-IT" sz="1100" b="1" kern="1200" dirty="0">
                        <a:solidFill>
                          <a:schemeClr val="tx1"/>
                        </a:solidFill>
                        <a:latin typeface="Century Gothic" panose="020B0502020202020204" pitchFamily="34" charset="0"/>
                        <a:ea typeface="+mn-ea"/>
                        <a:cs typeface="+mn-cs"/>
                      </a:endParaRPr>
                    </a:p>
                  </a:txBody>
                  <a:tcPr/>
                </a:tc>
              </a:tr>
              <a:tr h="370840">
                <a:tc>
                  <a:txBody>
                    <a:bodyPr/>
                    <a:lstStyle/>
                    <a:p>
                      <a:pPr algn="ctr"/>
                      <a:r>
                        <a:rPr lang="it-IT" sz="1100" b="1" dirty="0" smtClean="0">
                          <a:solidFill>
                            <a:schemeClr val="tx1"/>
                          </a:solidFill>
                          <a:latin typeface="Century Gothic" panose="020B0502020202020204" pitchFamily="34" charset="0"/>
                        </a:rPr>
                        <a:t>Festa finale</a:t>
                      </a:r>
                      <a:endParaRPr lang="it-IT" sz="1100" b="1" dirty="0">
                        <a:solidFill>
                          <a:schemeClr val="tx1"/>
                        </a:solidFill>
                        <a:latin typeface="Century Gothic" panose="020B0502020202020204" pitchFamily="34" charset="0"/>
                      </a:endParaRPr>
                    </a:p>
                  </a:txBody>
                  <a:tcPr/>
                </a:tc>
                <a:tc>
                  <a:txBody>
                    <a:bodyPr/>
                    <a:lstStyle/>
                    <a:p>
                      <a:pPr marL="0" algn="ctr" defTabSz="914400" rtl="0" eaLnBrk="1" latinLnBrk="0" hangingPunct="1"/>
                      <a:r>
                        <a:rPr lang="it-IT" sz="1100" b="1" kern="1200" dirty="0" smtClean="0">
                          <a:solidFill>
                            <a:schemeClr val="dk1"/>
                          </a:solidFill>
                          <a:latin typeface="Century Gothic" panose="020B0502020202020204" pitchFamily="34" charset="0"/>
                          <a:ea typeface="+mn-ea"/>
                          <a:cs typeface="+mn-cs"/>
                        </a:rPr>
                        <a:t>Tutti</a:t>
                      </a:r>
                      <a:endParaRPr lang="it-IT" sz="1100" b="1" kern="1200" dirty="0">
                        <a:solidFill>
                          <a:schemeClr val="dk1"/>
                        </a:solidFill>
                        <a:latin typeface="Century Gothic" panose="020B0502020202020204" pitchFamily="34" charset="0"/>
                        <a:ea typeface="+mn-ea"/>
                        <a:cs typeface="+mn-cs"/>
                      </a:endParaRPr>
                    </a:p>
                  </a:txBody>
                  <a:tcPr/>
                </a:tc>
                <a:tc gridSpan="2">
                  <a:txBody>
                    <a:bodyPr/>
                    <a:lstStyle/>
                    <a:p>
                      <a:pPr algn="ctr"/>
                      <a:r>
                        <a:rPr lang="it-IT" sz="1100" b="1" dirty="0" smtClean="0">
                          <a:solidFill>
                            <a:schemeClr val="tx1"/>
                          </a:solidFill>
                          <a:latin typeface="Century Gothic" panose="020B0502020202020204" pitchFamily="34" charset="0"/>
                        </a:rPr>
                        <a:t>21/06/2019</a:t>
                      </a:r>
                      <a:endParaRPr lang="it-IT" sz="1100" b="1" dirty="0">
                        <a:solidFill>
                          <a:schemeClr val="tx1"/>
                        </a:solidFill>
                        <a:latin typeface="Century Gothic" panose="020B0502020202020204" pitchFamily="34" charset="0"/>
                      </a:endParaRPr>
                    </a:p>
                  </a:txBody>
                  <a:tcPr/>
                </a:tc>
                <a:tc hMerge="1">
                  <a:txBody>
                    <a:bodyPr/>
                    <a:lstStyle/>
                    <a:p>
                      <a:pPr algn="ctr"/>
                      <a:endParaRPr lang="it-IT" sz="1100" b="1" dirty="0">
                        <a:solidFill>
                          <a:schemeClr val="tx1"/>
                        </a:solidFill>
                        <a:latin typeface="Century Gothic" panose="020B0502020202020204" pitchFamily="34" charset="0"/>
                      </a:endParaRPr>
                    </a:p>
                  </a:txBody>
                  <a:tcPr/>
                </a:tc>
                <a:tc>
                  <a:txBody>
                    <a:bodyPr/>
                    <a:lstStyle/>
                    <a:p>
                      <a:pPr marL="0" algn="ctr" defTabSz="914400" rtl="0" eaLnBrk="1" latinLnBrk="0" hangingPunct="1"/>
                      <a:r>
                        <a:rPr lang="it-IT" sz="1100" b="1" kern="1200" dirty="0" smtClean="0">
                          <a:solidFill>
                            <a:schemeClr val="tx1"/>
                          </a:solidFill>
                          <a:latin typeface="Century Gothic" panose="020B0502020202020204" pitchFamily="34" charset="0"/>
                          <a:ea typeface="+mn-ea"/>
                          <a:cs typeface="+mn-cs"/>
                        </a:rPr>
                        <a:t>Graziola</a:t>
                      </a:r>
                      <a:endParaRPr lang="it-IT" sz="1100" b="1" kern="1200" dirty="0">
                        <a:solidFill>
                          <a:schemeClr val="tx1"/>
                        </a:solidFill>
                        <a:latin typeface="Century Gothic" panose="020B0502020202020204" pitchFamily="34" charset="0"/>
                        <a:ea typeface="+mn-ea"/>
                        <a:cs typeface="+mn-cs"/>
                      </a:endParaRPr>
                    </a:p>
                  </a:txBody>
                  <a:tcPr/>
                </a:tc>
              </a:tr>
            </a:tbl>
          </a:graphicData>
        </a:graphic>
      </p:graphicFrame>
      <p:pic>
        <p:nvPicPr>
          <p:cNvPr id="6" name="Immagine 5"/>
          <p:cNvPicPr>
            <a:picLocks noChangeAspect="1"/>
          </p:cNvPicPr>
          <p:nvPr/>
        </p:nvPicPr>
        <p:blipFill>
          <a:blip r:embed="rId2"/>
          <a:stretch>
            <a:fillRect/>
          </a:stretch>
        </p:blipFill>
        <p:spPr>
          <a:xfrm rot="16200000">
            <a:off x="-2320859" y="2324283"/>
            <a:ext cx="5150134" cy="488303"/>
          </a:xfrm>
          <a:prstGeom prst="rect">
            <a:avLst/>
          </a:prstGeom>
        </p:spPr>
      </p:pic>
      <p:pic>
        <p:nvPicPr>
          <p:cNvPr id="7" name="Immagine 6"/>
          <p:cNvPicPr>
            <a:picLocks noChangeAspect="1"/>
          </p:cNvPicPr>
          <p:nvPr/>
        </p:nvPicPr>
        <p:blipFill>
          <a:blip r:embed="rId3"/>
          <a:stretch>
            <a:fillRect/>
          </a:stretch>
        </p:blipFill>
        <p:spPr>
          <a:xfrm>
            <a:off x="7452320" y="70313"/>
            <a:ext cx="1587847" cy="411510"/>
          </a:xfrm>
          <a:prstGeom prst="rect">
            <a:avLst/>
          </a:prstGeom>
        </p:spPr>
      </p:pic>
      <p:pic>
        <p:nvPicPr>
          <p:cNvPr id="8" name="Immagine 7"/>
          <p:cNvPicPr>
            <a:picLocks noChangeAspect="1"/>
          </p:cNvPicPr>
          <p:nvPr/>
        </p:nvPicPr>
        <p:blipFill rotWithShape="1">
          <a:blip r:embed="rId4">
            <a:biLevel thresh="25000"/>
            <a:extLst>
              <a:ext uri="{28A0092B-C50C-407E-A947-70E740481C1C}">
                <a14:useLocalDpi xmlns:a14="http://schemas.microsoft.com/office/drawing/2010/main" val="0"/>
              </a:ext>
            </a:extLst>
          </a:blip>
          <a:srcRect t="34228" b="17402"/>
          <a:stretch/>
        </p:blipFill>
        <p:spPr>
          <a:xfrm>
            <a:off x="1006686" y="3757806"/>
            <a:ext cx="7130628" cy="1343196"/>
          </a:xfrm>
          <a:prstGeom prst="rect">
            <a:avLst/>
          </a:prstGeom>
        </p:spPr>
      </p:pic>
      <p:sp>
        <p:nvSpPr>
          <p:cNvPr id="9" name="CasellaDiTesto 8"/>
          <p:cNvSpPr txBox="1"/>
          <p:nvPr/>
        </p:nvSpPr>
        <p:spPr>
          <a:xfrm>
            <a:off x="10056" y="4896911"/>
            <a:ext cx="504056" cy="246221"/>
          </a:xfrm>
          <a:prstGeom prst="rect">
            <a:avLst/>
          </a:prstGeom>
          <a:noFill/>
        </p:spPr>
        <p:txBody>
          <a:bodyPr wrap="square" rtlCol="0">
            <a:spAutoFit/>
          </a:bodyPr>
          <a:lstStyle/>
          <a:p>
            <a:pPr algn="ctr"/>
            <a:r>
              <a:rPr lang="it-IT" sz="1000" dirty="0">
                <a:solidFill>
                  <a:schemeClr val="bg1"/>
                </a:solidFill>
              </a:rPr>
              <a:t>6</a:t>
            </a:r>
            <a:r>
              <a:rPr lang="it-IT" sz="1000" dirty="0" smtClean="0">
                <a:solidFill>
                  <a:schemeClr val="bg1"/>
                </a:solidFill>
              </a:rPr>
              <a:t>/8</a:t>
            </a:r>
            <a:endParaRPr lang="it-IT" sz="1000" dirty="0">
              <a:solidFill>
                <a:schemeClr val="bg1"/>
              </a:solidFill>
            </a:endParaRPr>
          </a:p>
        </p:txBody>
      </p:sp>
    </p:spTree>
    <p:extLst>
      <p:ext uri="{BB962C8B-B14F-4D97-AF65-F5344CB8AC3E}">
        <p14:creationId xmlns:p14="http://schemas.microsoft.com/office/powerpoint/2010/main" val="517795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3"/>
          <a:stretch>
            <a:fillRect/>
          </a:stretch>
        </p:blipFill>
        <p:spPr>
          <a:xfrm rot="16200000">
            <a:off x="-2320859" y="2324283"/>
            <a:ext cx="5150134" cy="488303"/>
          </a:xfrm>
          <a:prstGeom prst="rect">
            <a:avLst/>
          </a:prstGeom>
        </p:spPr>
      </p:pic>
      <p:pic>
        <p:nvPicPr>
          <p:cNvPr id="5" name="Immagine 4"/>
          <p:cNvPicPr>
            <a:picLocks noChangeAspect="1"/>
          </p:cNvPicPr>
          <p:nvPr/>
        </p:nvPicPr>
        <p:blipFill>
          <a:blip r:embed="rId4"/>
          <a:stretch>
            <a:fillRect/>
          </a:stretch>
        </p:blipFill>
        <p:spPr>
          <a:xfrm>
            <a:off x="7452320" y="123478"/>
            <a:ext cx="1587847" cy="411510"/>
          </a:xfrm>
          <a:prstGeom prst="rect">
            <a:avLst/>
          </a:prstGeom>
        </p:spPr>
      </p:pic>
      <p:sp>
        <p:nvSpPr>
          <p:cNvPr id="6" name="Rettangolo 5"/>
          <p:cNvSpPr/>
          <p:nvPr/>
        </p:nvSpPr>
        <p:spPr>
          <a:xfrm>
            <a:off x="611561" y="151296"/>
            <a:ext cx="4896544" cy="408125"/>
          </a:xfrm>
          <a:prstGeom prst="rect">
            <a:avLst/>
          </a:prstGeom>
        </p:spPr>
        <p:txBody>
          <a:bodyPr wrap="square">
            <a:spAutoFit/>
          </a:bodyPr>
          <a:lstStyle/>
          <a:p>
            <a:pPr algn="just">
              <a:lnSpc>
                <a:spcPct val="114000"/>
              </a:lnSpc>
              <a:spcAft>
                <a:spcPts val="600"/>
              </a:spcAft>
            </a:pPr>
            <a:r>
              <a:rPr lang="it-IT" b="1" dirty="0" smtClean="0">
                <a:latin typeface="Century Gothic" panose="020B0502020202020204" pitchFamily="34" charset="0"/>
                <a:ea typeface="Roboto" panose="02000000000000000000" pitchFamily="2" charset="0"/>
              </a:rPr>
              <a:t>Presenti</a:t>
            </a:r>
          </a:p>
        </p:txBody>
      </p:sp>
      <p:graphicFrame>
        <p:nvGraphicFramePr>
          <p:cNvPr id="7" name="Tabella 6"/>
          <p:cNvGraphicFramePr>
            <a:graphicFrameLocks noGrp="1"/>
          </p:cNvGraphicFramePr>
          <p:nvPr>
            <p:extLst>
              <p:ext uri="{D42A27DB-BD31-4B8C-83A1-F6EECF244321}">
                <p14:modId xmlns:p14="http://schemas.microsoft.com/office/powerpoint/2010/main" val="1115803657"/>
              </p:ext>
            </p:extLst>
          </p:nvPr>
        </p:nvGraphicFramePr>
        <p:xfrm>
          <a:off x="683568" y="559421"/>
          <a:ext cx="8280920" cy="4414520"/>
        </p:xfrm>
        <a:graphic>
          <a:graphicData uri="http://schemas.openxmlformats.org/drawingml/2006/table">
            <a:tbl>
              <a:tblPr firstRow="1" bandRow="1">
                <a:tableStyleId>{5940675A-B579-460E-94D1-54222C63F5DA}</a:tableStyleId>
              </a:tblPr>
              <a:tblGrid>
                <a:gridCol w="2160240"/>
                <a:gridCol w="1800200"/>
                <a:gridCol w="2664296"/>
                <a:gridCol w="1656184"/>
              </a:tblGrid>
              <a:tr h="262540">
                <a:tc>
                  <a:txBody>
                    <a:bodyPr/>
                    <a:lstStyle/>
                    <a:p>
                      <a:pPr algn="ctr"/>
                      <a:r>
                        <a:rPr lang="it-IT" sz="1600" b="1" dirty="0" smtClean="0">
                          <a:latin typeface="Century Gothic" panose="020B0502020202020204" pitchFamily="34" charset="0"/>
                        </a:rPr>
                        <a:t>Cognome e Nome</a:t>
                      </a:r>
                      <a:endParaRPr lang="it-IT" sz="1600" b="1" dirty="0">
                        <a:latin typeface="Century Gothic" panose="020B0502020202020204" pitchFamily="34" charset="0"/>
                      </a:endParaRPr>
                    </a:p>
                  </a:txBody>
                  <a:tcPr/>
                </a:tc>
                <a:tc>
                  <a:txBody>
                    <a:bodyPr/>
                    <a:lstStyle/>
                    <a:p>
                      <a:pPr algn="ctr"/>
                      <a:r>
                        <a:rPr lang="it-IT" sz="1600" b="1" dirty="0" smtClean="0">
                          <a:latin typeface="Century Gothic" panose="020B0502020202020204" pitchFamily="34" charset="0"/>
                        </a:rPr>
                        <a:t>Istituto</a:t>
                      </a:r>
                      <a:endParaRPr lang="it-IT" sz="1600" b="1" dirty="0">
                        <a:latin typeface="Century Gothic" panose="020B0502020202020204" pitchFamily="34" charset="0"/>
                      </a:endParaRPr>
                    </a:p>
                  </a:txBody>
                  <a:tcPr/>
                </a:tc>
                <a:tc>
                  <a:txBody>
                    <a:bodyPr/>
                    <a:lstStyle/>
                    <a:p>
                      <a:pPr algn="ctr"/>
                      <a:r>
                        <a:rPr lang="it-IT" sz="1600" b="1" dirty="0" smtClean="0">
                          <a:latin typeface="Century Gothic" panose="020B0502020202020204" pitchFamily="34" charset="0"/>
                        </a:rPr>
                        <a:t>Email</a:t>
                      </a:r>
                      <a:endParaRPr lang="it-IT" sz="1600" b="1" dirty="0">
                        <a:latin typeface="Century Gothic" panose="020B0502020202020204" pitchFamily="34" charset="0"/>
                      </a:endParaRPr>
                    </a:p>
                  </a:txBody>
                  <a:tcPr/>
                </a:tc>
                <a:tc>
                  <a:txBody>
                    <a:bodyPr/>
                    <a:lstStyle/>
                    <a:p>
                      <a:pPr algn="ctr"/>
                      <a:r>
                        <a:rPr lang="it-IT" sz="1600" b="1" dirty="0" smtClean="0">
                          <a:latin typeface="Century Gothic" panose="020B0502020202020204" pitchFamily="34" charset="0"/>
                        </a:rPr>
                        <a:t>Cell.</a:t>
                      </a:r>
                      <a:endParaRPr lang="it-IT" sz="1600" b="1" dirty="0">
                        <a:latin typeface="Century Gothic" panose="020B0502020202020204" pitchFamily="34" charset="0"/>
                      </a:endParaRPr>
                    </a:p>
                  </a:txBody>
                  <a:tcPr/>
                </a:tc>
              </a:tr>
              <a:tr h="370840">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a:p>
                  </a:txBody>
                  <a:tcPr/>
                </a:tc>
              </a:tr>
              <a:tr h="370840">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a:p>
                  </a:txBody>
                  <a:tcPr/>
                </a:tc>
              </a:tr>
              <a:tr h="370840">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a:p>
                  </a:txBody>
                  <a:tcPr/>
                </a:tc>
              </a:tr>
              <a:tr h="370840">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a:p>
                  </a:txBody>
                  <a:tcPr/>
                </a:tc>
              </a:tr>
              <a:tr h="370840">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a:p>
                  </a:txBody>
                  <a:tcPr/>
                </a:tc>
              </a:tr>
              <a:tr h="370840">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a:p>
                  </a:txBody>
                  <a:tcPr/>
                </a:tc>
              </a:tr>
              <a:tr h="370840">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dirty="0"/>
                    </a:p>
                  </a:txBody>
                  <a:tcPr/>
                </a:tc>
              </a:tr>
              <a:tr h="370840">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dirty="0"/>
                    </a:p>
                  </a:txBody>
                  <a:tcPr/>
                </a:tc>
              </a:tr>
              <a:tr h="370840">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dirty="0"/>
                    </a:p>
                  </a:txBody>
                  <a:tcPr/>
                </a:tc>
              </a:tr>
              <a:tr h="370840">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dirty="0"/>
                    </a:p>
                  </a:txBody>
                  <a:tcPr/>
                </a:tc>
              </a:tr>
              <a:tr h="370840">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dirty="0"/>
                    </a:p>
                  </a:txBody>
                  <a:tcPr/>
                </a:tc>
              </a:tr>
            </a:tbl>
          </a:graphicData>
        </a:graphic>
      </p:graphicFrame>
      <p:sp>
        <p:nvSpPr>
          <p:cNvPr id="8" name="CasellaDiTesto 7"/>
          <p:cNvSpPr txBox="1"/>
          <p:nvPr/>
        </p:nvSpPr>
        <p:spPr>
          <a:xfrm>
            <a:off x="10056" y="4896911"/>
            <a:ext cx="504056" cy="246221"/>
          </a:xfrm>
          <a:prstGeom prst="rect">
            <a:avLst/>
          </a:prstGeom>
          <a:noFill/>
        </p:spPr>
        <p:txBody>
          <a:bodyPr wrap="square" rtlCol="0">
            <a:spAutoFit/>
          </a:bodyPr>
          <a:lstStyle/>
          <a:p>
            <a:pPr algn="ctr"/>
            <a:r>
              <a:rPr lang="it-IT" sz="1000" dirty="0">
                <a:solidFill>
                  <a:schemeClr val="bg1"/>
                </a:solidFill>
              </a:rPr>
              <a:t>7</a:t>
            </a:r>
            <a:r>
              <a:rPr lang="it-IT" sz="1000" dirty="0" smtClean="0">
                <a:solidFill>
                  <a:schemeClr val="bg1"/>
                </a:solidFill>
              </a:rPr>
              <a:t>/8</a:t>
            </a:r>
            <a:endParaRPr lang="it-IT" sz="1000" dirty="0">
              <a:solidFill>
                <a:schemeClr val="bg1"/>
              </a:solidFill>
            </a:endParaRPr>
          </a:p>
        </p:txBody>
      </p:sp>
    </p:spTree>
    <p:extLst>
      <p:ext uri="{BB962C8B-B14F-4D97-AF65-F5344CB8AC3E}">
        <p14:creationId xmlns:p14="http://schemas.microsoft.com/office/powerpoint/2010/main" val="631516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rot="16200000">
            <a:off x="-2320859" y="2324283"/>
            <a:ext cx="5150134" cy="488303"/>
          </a:xfrm>
          <a:prstGeom prst="rect">
            <a:avLst/>
          </a:prstGeom>
        </p:spPr>
      </p:pic>
      <p:pic>
        <p:nvPicPr>
          <p:cNvPr id="5" name="Immagine 4"/>
          <p:cNvPicPr>
            <a:picLocks noChangeAspect="1"/>
          </p:cNvPicPr>
          <p:nvPr/>
        </p:nvPicPr>
        <p:blipFill>
          <a:blip r:embed="rId3"/>
          <a:stretch>
            <a:fillRect/>
          </a:stretch>
        </p:blipFill>
        <p:spPr>
          <a:xfrm>
            <a:off x="7452320" y="123478"/>
            <a:ext cx="1587847" cy="411510"/>
          </a:xfrm>
          <a:prstGeom prst="rect">
            <a:avLst/>
          </a:prstGeom>
        </p:spPr>
      </p:pic>
      <p:cxnSp>
        <p:nvCxnSpPr>
          <p:cNvPr id="7" name="Connettore 1 6"/>
          <p:cNvCxnSpPr/>
          <p:nvPr/>
        </p:nvCxnSpPr>
        <p:spPr>
          <a:xfrm>
            <a:off x="683568" y="987574"/>
            <a:ext cx="820891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 name="Connettore 1 7"/>
          <p:cNvCxnSpPr/>
          <p:nvPr/>
        </p:nvCxnSpPr>
        <p:spPr>
          <a:xfrm>
            <a:off x="683568" y="2427734"/>
            <a:ext cx="820891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Connettore 1 8"/>
          <p:cNvCxnSpPr/>
          <p:nvPr/>
        </p:nvCxnSpPr>
        <p:spPr>
          <a:xfrm>
            <a:off x="683568" y="1347614"/>
            <a:ext cx="820891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Connettore 1 9"/>
          <p:cNvCxnSpPr/>
          <p:nvPr/>
        </p:nvCxnSpPr>
        <p:spPr>
          <a:xfrm>
            <a:off x="683568" y="1707654"/>
            <a:ext cx="820891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Connettore 1 10"/>
          <p:cNvCxnSpPr/>
          <p:nvPr/>
        </p:nvCxnSpPr>
        <p:spPr>
          <a:xfrm>
            <a:off x="683568" y="2787774"/>
            <a:ext cx="820891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Connettore 1 11"/>
          <p:cNvCxnSpPr/>
          <p:nvPr/>
        </p:nvCxnSpPr>
        <p:spPr>
          <a:xfrm>
            <a:off x="683568" y="2067694"/>
            <a:ext cx="820891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Connettore 1 12"/>
          <p:cNvCxnSpPr/>
          <p:nvPr/>
        </p:nvCxnSpPr>
        <p:spPr>
          <a:xfrm>
            <a:off x="683568" y="3147814"/>
            <a:ext cx="820891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Connettore 1 13"/>
          <p:cNvCxnSpPr/>
          <p:nvPr/>
        </p:nvCxnSpPr>
        <p:spPr>
          <a:xfrm>
            <a:off x="683568" y="3867894"/>
            <a:ext cx="820891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Connettore 1 14"/>
          <p:cNvCxnSpPr/>
          <p:nvPr/>
        </p:nvCxnSpPr>
        <p:spPr>
          <a:xfrm>
            <a:off x="683568" y="3507854"/>
            <a:ext cx="820891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 name="Connettore 1 15"/>
          <p:cNvCxnSpPr/>
          <p:nvPr/>
        </p:nvCxnSpPr>
        <p:spPr>
          <a:xfrm>
            <a:off x="683568" y="4227934"/>
            <a:ext cx="820891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Rettangolo 17"/>
          <p:cNvSpPr/>
          <p:nvPr/>
        </p:nvSpPr>
        <p:spPr>
          <a:xfrm>
            <a:off x="611561" y="329233"/>
            <a:ext cx="4896544" cy="379527"/>
          </a:xfrm>
          <a:prstGeom prst="rect">
            <a:avLst/>
          </a:prstGeom>
        </p:spPr>
        <p:txBody>
          <a:bodyPr wrap="square">
            <a:spAutoFit/>
          </a:bodyPr>
          <a:lstStyle/>
          <a:p>
            <a:pPr algn="just">
              <a:lnSpc>
                <a:spcPct val="114000"/>
              </a:lnSpc>
              <a:spcAft>
                <a:spcPts val="600"/>
              </a:spcAft>
            </a:pPr>
            <a:r>
              <a:rPr lang="it-IT" b="1" dirty="0" smtClean="0">
                <a:latin typeface="Century Gothic" panose="020B0502020202020204" pitchFamily="34" charset="0"/>
                <a:ea typeface="Roboto" panose="02000000000000000000" pitchFamily="2" charset="0"/>
              </a:rPr>
              <a:t>Appunti</a:t>
            </a:r>
          </a:p>
        </p:txBody>
      </p:sp>
      <p:sp>
        <p:nvSpPr>
          <p:cNvPr id="19" name="CasellaDiTesto 18"/>
          <p:cNvSpPr txBox="1"/>
          <p:nvPr/>
        </p:nvSpPr>
        <p:spPr>
          <a:xfrm>
            <a:off x="10056" y="4896911"/>
            <a:ext cx="504056" cy="246221"/>
          </a:xfrm>
          <a:prstGeom prst="rect">
            <a:avLst/>
          </a:prstGeom>
          <a:noFill/>
        </p:spPr>
        <p:txBody>
          <a:bodyPr wrap="square" rtlCol="0">
            <a:spAutoFit/>
          </a:bodyPr>
          <a:lstStyle/>
          <a:p>
            <a:pPr algn="ctr"/>
            <a:r>
              <a:rPr lang="it-IT" sz="1000" dirty="0" smtClean="0">
                <a:solidFill>
                  <a:schemeClr val="bg1"/>
                </a:solidFill>
              </a:rPr>
              <a:t>8/8</a:t>
            </a:r>
            <a:endParaRPr lang="it-IT" sz="1000" dirty="0">
              <a:solidFill>
                <a:schemeClr val="bg1"/>
              </a:solidFill>
            </a:endParaRPr>
          </a:p>
        </p:txBody>
      </p:sp>
      <p:sp>
        <p:nvSpPr>
          <p:cNvPr id="20" name="CasellaDiTesto 19"/>
          <p:cNvSpPr txBox="1"/>
          <p:nvPr/>
        </p:nvSpPr>
        <p:spPr>
          <a:xfrm>
            <a:off x="2771800" y="4515966"/>
            <a:ext cx="3888432" cy="553998"/>
          </a:xfrm>
          <a:prstGeom prst="rect">
            <a:avLst/>
          </a:prstGeom>
          <a:noFill/>
        </p:spPr>
        <p:txBody>
          <a:bodyPr wrap="square" rtlCol="0">
            <a:spAutoFit/>
          </a:bodyPr>
          <a:lstStyle/>
          <a:p>
            <a:pPr algn="ctr"/>
            <a:r>
              <a:rPr lang="it-IT" sz="1000" b="1" dirty="0">
                <a:latin typeface="Century Gothic" panose="020B0502020202020204" pitchFamily="34" charset="0"/>
              </a:rPr>
              <a:t>Atletica 85 </a:t>
            </a:r>
            <a:r>
              <a:rPr lang="it-IT" sz="1000" b="1" dirty="0" smtClean="0">
                <a:latin typeface="Century Gothic" panose="020B0502020202020204" pitchFamily="34" charset="0"/>
              </a:rPr>
              <a:t>Faenza</a:t>
            </a:r>
            <a:r>
              <a:rPr lang="it-IT" sz="1000" dirty="0" smtClean="0">
                <a:latin typeface="Century Gothic" panose="020B0502020202020204" pitchFamily="34" charset="0"/>
              </a:rPr>
              <a:t> - c/o </a:t>
            </a:r>
            <a:r>
              <a:rPr lang="it-IT" sz="1000" dirty="0">
                <a:latin typeface="Century Gothic" panose="020B0502020202020204" pitchFamily="34" charset="0"/>
              </a:rPr>
              <a:t>Campo di Atletica Leggera </a:t>
            </a:r>
            <a:r>
              <a:rPr lang="it-IT" sz="1000" dirty="0" err="1">
                <a:latin typeface="Century Gothic" panose="020B0502020202020204" pitchFamily="34" charset="0"/>
              </a:rPr>
              <a:t>R.Drei</a:t>
            </a:r>
            <a:endParaRPr lang="it-IT" sz="1000" dirty="0">
              <a:latin typeface="Century Gothic" panose="020B0502020202020204" pitchFamily="34" charset="0"/>
            </a:endParaRPr>
          </a:p>
          <a:p>
            <a:pPr algn="ctr"/>
            <a:r>
              <a:rPr lang="it-IT" sz="1000" dirty="0">
                <a:latin typeface="Century Gothic" panose="020B0502020202020204" pitchFamily="34" charset="0"/>
              </a:rPr>
              <a:t>Viale Atleti Azzurri d’Italia </a:t>
            </a:r>
            <a:r>
              <a:rPr lang="it-IT" sz="1000" dirty="0" smtClean="0">
                <a:latin typeface="Century Gothic" panose="020B0502020202020204" pitchFamily="34" charset="0"/>
              </a:rPr>
              <a:t>n.13 - 48018 </a:t>
            </a:r>
            <a:r>
              <a:rPr lang="it-IT" sz="1000" dirty="0">
                <a:latin typeface="Century Gothic" panose="020B0502020202020204" pitchFamily="34" charset="0"/>
              </a:rPr>
              <a:t>Faenza (RA)</a:t>
            </a:r>
          </a:p>
          <a:p>
            <a:pPr algn="ctr"/>
            <a:r>
              <a:rPr lang="it-IT" sz="1000" dirty="0">
                <a:latin typeface="Century Gothic" panose="020B0502020202020204" pitchFamily="34" charset="0"/>
              </a:rPr>
              <a:t>Tel. </a:t>
            </a:r>
            <a:r>
              <a:rPr lang="it-IT" sz="1000" dirty="0" smtClean="0">
                <a:latin typeface="Century Gothic" panose="020B0502020202020204" pitchFamily="34" charset="0"/>
              </a:rPr>
              <a:t>/ Fax 0546 621075 - info@atletica85.it</a:t>
            </a:r>
            <a:endParaRPr lang="it-IT" sz="1000" dirty="0">
              <a:latin typeface="Century Gothic" panose="020B0502020202020204" pitchFamily="34" charset="0"/>
            </a:endParaRPr>
          </a:p>
        </p:txBody>
      </p:sp>
    </p:spTree>
    <p:extLst>
      <p:ext uri="{BB962C8B-B14F-4D97-AF65-F5344CB8AC3E}">
        <p14:creationId xmlns:p14="http://schemas.microsoft.com/office/powerpoint/2010/main" val="17752155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2054</TotalTime>
  <Words>487</Words>
  <Application>Microsoft Office PowerPoint</Application>
  <PresentationFormat>Presentazione su schermo (16:9)</PresentationFormat>
  <Paragraphs>106</Paragraphs>
  <Slides>8</Slides>
  <Notes>2</Notes>
  <HiddenSlides>0</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fidal</dc:creator>
  <cp:lastModifiedBy>Casadio Andrea</cp:lastModifiedBy>
  <cp:revision>212</cp:revision>
  <cp:lastPrinted>2017-06-20T07:14:14Z</cp:lastPrinted>
  <dcterms:created xsi:type="dcterms:W3CDTF">2017-06-18T09:46:04Z</dcterms:created>
  <dcterms:modified xsi:type="dcterms:W3CDTF">2018-12-11T08:42:03Z</dcterms:modified>
</cp:coreProperties>
</file>